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2"/>
  </p:notesMasterIdLst>
  <p:sldIdLst>
    <p:sldId id="258" r:id="rId2"/>
    <p:sldId id="259" r:id="rId3"/>
    <p:sldId id="311" r:id="rId4"/>
    <p:sldId id="312" r:id="rId5"/>
    <p:sldId id="299" r:id="rId6"/>
    <p:sldId id="283" r:id="rId7"/>
    <p:sldId id="284" r:id="rId8"/>
    <p:sldId id="308" r:id="rId9"/>
    <p:sldId id="313" r:id="rId10"/>
    <p:sldId id="285" r:id="rId11"/>
    <p:sldId id="286" r:id="rId12"/>
    <p:sldId id="287" r:id="rId13"/>
    <p:sldId id="290" r:id="rId14"/>
    <p:sldId id="291" r:id="rId15"/>
    <p:sldId id="292" r:id="rId16"/>
    <p:sldId id="293" r:id="rId17"/>
    <p:sldId id="294" r:id="rId18"/>
    <p:sldId id="260" r:id="rId19"/>
    <p:sldId id="307" r:id="rId20"/>
    <p:sldId id="306" r:id="rId21"/>
    <p:sldId id="278" r:id="rId22"/>
    <p:sldId id="265" r:id="rId23"/>
    <p:sldId id="296" r:id="rId24"/>
    <p:sldId id="277" r:id="rId25"/>
    <p:sldId id="279" r:id="rId26"/>
    <p:sldId id="280" r:id="rId27"/>
    <p:sldId id="282" r:id="rId28"/>
    <p:sldId id="298" r:id="rId29"/>
    <p:sldId id="309" r:id="rId30"/>
    <p:sldId id="281" r:id="rId31"/>
    <p:sldId id="310" r:id="rId32"/>
    <p:sldId id="289" r:id="rId33"/>
    <p:sldId id="297" r:id="rId34"/>
    <p:sldId id="304" r:id="rId35"/>
    <p:sldId id="288" r:id="rId36"/>
    <p:sldId id="300" r:id="rId37"/>
    <p:sldId id="301" r:id="rId38"/>
    <p:sldId id="302" r:id="rId39"/>
    <p:sldId id="303" r:id="rId40"/>
    <p:sldId id="305" r:id="rId4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B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88"/>
    <p:restoredTop sz="96327"/>
  </p:normalViewPr>
  <p:slideViewPr>
    <p:cSldViewPr snapToGrid="0">
      <p:cViewPr>
        <p:scale>
          <a:sx n="123" d="100"/>
          <a:sy n="123" d="100"/>
        </p:scale>
        <p:origin x="74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3E88C-5052-EB47-BBCD-87ED51A84B6C}" type="datetimeFigureOut">
              <a:rPr lang="en-DE" smtClean="0"/>
              <a:t>10.10.23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01135-47A9-4148-AC56-AE2309C63F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101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C131E-6A5F-7C4D-B446-5120FAFA46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0C131E-6A5F-7C4D-B446-5120FAFA462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96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6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1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4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4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7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9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7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7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5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365125"/>
            <a:ext cx="11508010" cy="742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480" y="1107440"/>
            <a:ext cx="1150801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33616-8300-5464-E7F7-AAD42A1B6A1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45510" y="87689"/>
            <a:ext cx="937332" cy="280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237F1-6E19-6BE9-00BB-03DF45CCCB8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749866" y="87689"/>
            <a:ext cx="129662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74B9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7981" TargetMode="External"/><Relationship Id="rId2" Type="http://schemas.openxmlformats.org/officeDocument/2006/relationships/hyperlink" Target="https://wiki.icecube.wisc.edu/index.php/Analysis_of_Leading_Muon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318052"/>
            <a:ext cx="4583007" cy="4355021"/>
          </a:xfrm>
        </p:spPr>
        <p:txBody>
          <a:bodyPr anchor="b">
            <a:normAutofit/>
          </a:bodyPr>
          <a:lstStyle/>
          <a:p>
            <a:pPr marL="35488" marR="35488" algn="l" defTabSz="863399">
              <a:buClr>
                <a:srgbClr val="719F33"/>
              </a:buClr>
              <a:buFont typeface="Akkurat-Bold"/>
              <a:defRPr sz="1800">
                <a:uFillTx/>
              </a:defRPr>
            </a:pP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Measurement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of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prompt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component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of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atmospheric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muon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flux</a:t>
            </a: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Ludwig Neste and Pascal Gutjahr</a:t>
            </a:r>
            <a:endParaRPr lang="de-DE" sz="3200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latin typeface="+mn-lt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804686-9488-A564-C2A9-0B97E266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6880" y="5798820"/>
            <a:ext cx="6530740" cy="1076408"/>
          </a:xfrm>
        </p:spPr>
        <p:txBody>
          <a:bodyPr anchor="t">
            <a:normAutofit fontScale="92500"/>
          </a:bodyPr>
          <a:lstStyle/>
          <a:p>
            <a:pPr algn="r"/>
            <a:endParaRPr lang="de-DE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ea typeface="Akkurat-Bold"/>
              <a:cs typeface="Arial" pitchFamily="34" charset="0"/>
              <a:sym typeface="Akkurat-Bold"/>
            </a:endParaRPr>
          </a:p>
          <a:p>
            <a:pPr algn="r"/>
            <a:r>
              <a:rPr lang="de-DE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ea typeface="Akkurat-Bold"/>
                <a:cs typeface="Arial" pitchFamily="34" charset="0"/>
                <a:sym typeface="Akkurat-Bold"/>
              </a:rPr>
              <a:t>IceCube</a:t>
            </a:r>
            <a:r>
              <a:rPr lang="de-DE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ea typeface="Akkurat-Bold"/>
                <a:cs typeface="Arial" pitchFamily="34" charset="0"/>
                <a:sym typeface="Akkurat-Bold"/>
              </a:rPr>
              <a:t> Fall </a:t>
            </a:r>
            <a:r>
              <a:rPr lang="de-DE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ea typeface="Akkurat-Bold"/>
                <a:cs typeface="Arial" pitchFamily="34" charset="0"/>
                <a:sym typeface="Akkurat-Bold"/>
              </a:rPr>
              <a:t>Collaboration</a:t>
            </a:r>
            <a:r>
              <a:rPr lang="de-DE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ea typeface="Akkurat-Bold"/>
                <a:cs typeface="Arial" pitchFamily="34" charset="0"/>
                <a:sym typeface="Akkurat-Bold"/>
              </a:rPr>
              <a:t> Meeting Grand Rapids 2023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0" y="6642546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NASA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F40D76-F75A-77FA-C427-4C7A21852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689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F1E20-4358-436B-5FCB-7B3E580CB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cos(zenith)</a:t>
            </a:r>
          </a:p>
        </p:txBody>
      </p:sp>
      <p:pic>
        <p:nvPicPr>
          <p:cNvPr id="8" name="Content Placeholder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7AB063E-7A05-6E99-CB9A-86CD1F4DF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4990" y="1690688"/>
            <a:ext cx="5384800" cy="37592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B92DE-0A9C-A94F-3482-BB84197F5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F052B-52AB-F65C-A81C-CD7151AC2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B21C43-CDC5-46A4-9949-6FA3325A9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987" y="1690688"/>
            <a:ext cx="5384800" cy="3759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CC11AC-3F77-2FC9-39C6-45568AFFB3A0}"/>
              </a:ext>
            </a:extLst>
          </p:cNvPr>
          <p:cNvSpPr txBox="1"/>
          <p:nvPr/>
        </p:nvSpPr>
        <p:spPr>
          <a:xfrm>
            <a:off x="7208668" y="1506022"/>
            <a:ext cx="3807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Reconstructed bundle energy &gt; 10 TeV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1E706A-76D5-BF48-38BD-AFDEBAEC52B4}"/>
              </a:ext>
            </a:extLst>
          </p:cNvPr>
          <p:cNvSpPr txBox="1"/>
          <p:nvPr/>
        </p:nvSpPr>
        <p:spPr>
          <a:xfrm>
            <a:off x="3250238" y="6123543"/>
            <a:ext cx="5862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Deviations at low cos(zenith), but very small statistics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856466-3D4F-54DB-4940-9E81DD0596FA}"/>
              </a:ext>
            </a:extLst>
          </p:cNvPr>
          <p:cNvSpPr txBox="1"/>
          <p:nvPr/>
        </p:nvSpPr>
        <p:spPr>
          <a:xfrm>
            <a:off x="7208668" y="0"/>
            <a:ext cx="3395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processed 8h of experimental data (June 4th, 2020)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2BB0F8-FDF3-218B-5696-0C7DEEC0594A}"/>
              </a:ext>
            </a:extLst>
          </p:cNvPr>
          <p:cNvSpPr txBox="1"/>
          <p:nvPr/>
        </p:nvSpPr>
        <p:spPr>
          <a:xfrm>
            <a:off x="5029200" y="1381991"/>
            <a:ext cx="1314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C00000"/>
                </a:solidFill>
              </a:rPr>
              <a:t>remove GST</a:t>
            </a:r>
          </a:p>
        </p:txBody>
      </p:sp>
    </p:spTree>
    <p:extLst>
      <p:ext uri="{BB962C8B-B14F-4D97-AF65-F5344CB8AC3E}">
        <p14:creationId xmlns:p14="http://schemas.microsoft.com/office/powerpoint/2010/main" val="172947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0F0BD-9631-395E-FBC8-D6EBB8C82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energy spectrum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7BA7FC-965A-0542-72D7-20D558D7E2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855" y="1549400"/>
            <a:ext cx="5384800" cy="37592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394CB-2DD6-FD84-9AF8-69868186E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F4ED7-0868-8C6F-2055-4CA111E1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A0ACE7-158C-4E80-3ECE-2C7321FA2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0" y="1549400"/>
            <a:ext cx="5384800" cy="37592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04653BA-CB0B-7F08-1D9A-E5B60D813864}"/>
              </a:ext>
            </a:extLst>
          </p:cNvPr>
          <p:cNvSpPr/>
          <p:nvPr/>
        </p:nvSpPr>
        <p:spPr>
          <a:xfrm>
            <a:off x="5059680" y="3327400"/>
            <a:ext cx="816975" cy="543560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A248419-C95B-BF48-7FC2-DF67B1B6241B}"/>
              </a:ext>
            </a:extLst>
          </p:cNvPr>
          <p:cNvSpPr/>
          <p:nvPr/>
        </p:nvSpPr>
        <p:spPr>
          <a:xfrm rot="1149822">
            <a:off x="9569753" y="2820066"/>
            <a:ext cx="1565738" cy="642620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6466CD-86DA-014C-8F79-B328F8514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stCxn id="9" idx="6"/>
            <a:endCxn id="10" idx="3"/>
          </p:cNvCxnSpPr>
          <p:nvPr/>
        </p:nvCxnSpPr>
        <p:spPr>
          <a:xfrm flipV="1">
            <a:off x="5876655" y="3174265"/>
            <a:ext cx="3878489" cy="424915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33A5B6B-8C89-56EA-C342-A5A21A77A129}"/>
              </a:ext>
            </a:extLst>
          </p:cNvPr>
          <p:cNvSpPr txBox="1"/>
          <p:nvPr/>
        </p:nvSpPr>
        <p:spPr>
          <a:xfrm rot="21197851">
            <a:off x="7443690" y="3108081"/>
            <a:ext cx="843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accent6"/>
                </a:solidFill>
              </a:rPr>
              <a:t>P</a:t>
            </a:r>
            <a:r>
              <a:rPr lang="en-DE" sz="1200" dirty="0">
                <a:solidFill>
                  <a:schemeClr val="accent6"/>
                </a:solidFill>
              </a:rPr>
              <a:t>rompt?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3DEEA8-F1EE-F544-FD5F-4A7866C7A16E}"/>
              </a:ext>
            </a:extLst>
          </p:cNvPr>
          <p:cNvSpPr txBox="1"/>
          <p:nvPr/>
        </p:nvSpPr>
        <p:spPr>
          <a:xfrm>
            <a:off x="3220720" y="5872480"/>
            <a:ext cx="466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Bundle energy: good agreement with GSF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EE4B6F-C7EF-3A57-8887-875E57483660}"/>
              </a:ext>
            </a:extLst>
          </p:cNvPr>
          <p:cNvSpPr txBox="1"/>
          <p:nvPr/>
        </p:nvSpPr>
        <p:spPr>
          <a:xfrm>
            <a:off x="6577445" y="1278082"/>
            <a:ext cx="1314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C00000"/>
                </a:solidFill>
              </a:rPr>
              <a:t>remove GST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0D4310-ACAE-3216-C3DE-5896CF4A228D}"/>
              </a:ext>
            </a:extLst>
          </p:cNvPr>
          <p:cNvSpPr txBox="1"/>
          <p:nvPr/>
        </p:nvSpPr>
        <p:spPr>
          <a:xfrm>
            <a:off x="7208668" y="0"/>
            <a:ext cx="3395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processed 8h of experimental data (June 4th, 2020)</a:t>
            </a:r>
          </a:p>
        </p:txBody>
      </p:sp>
    </p:spTree>
    <p:extLst>
      <p:ext uri="{BB962C8B-B14F-4D97-AF65-F5344CB8AC3E}">
        <p14:creationId xmlns:p14="http://schemas.microsoft.com/office/powerpoint/2010/main" val="1580652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/>
          </a:p>
          <a:p>
            <a:pPr marL="0" indent="0" algn="ctr">
              <a:buNone/>
            </a:pPr>
            <a:r>
              <a:rPr lang="en-DE" sz="5400" dirty="0"/>
              <a:t>Pseudo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654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4F335-0DF1-5E81-EE42-EF5E9D6BA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Pseudo data sampling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674F451-4F63-D4DF-E161-DBC17BD0A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027" y="1793220"/>
            <a:ext cx="5384800" cy="37592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54441-40EA-3F7B-BFB6-484497EF0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2466FF-C984-D087-6784-64929165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51EA0B-B50E-420C-E43F-0E52FFD9F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105" y="1793220"/>
            <a:ext cx="5384800" cy="3759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34C1D8-32F5-BB63-A663-0F1DFC0A60F5}"/>
              </a:ext>
            </a:extLst>
          </p:cNvPr>
          <p:cNvSpPr txBox="1"/>
          <p:nvPr/>
        </p:nvSpPr>
        <p:spPr>
          <a:xfrm>
            <a:off x="2682240" y="5913120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Tagging allows scaling of prompt by factor n</a:t>
            </a:r>
            <a:r>
              <a:rPr lang="en-DE" baseline="-25000" dirty="0">
                <a:solidFill>
                  <a:schemeClr val="accent6"/>
                </a:solidFill>
              </a:rPr>
              <a:t>pr</a:t>
            </a:r>
            <a:endParaRPr lang="en-DE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4E1505-EF38-8641-F02C-8ED80204E683}"/>
              </a:ext>
            </a:extLst>
          </p:cNvPr>
          <p:cNvSpPr txBox="1"/>
          <p:nvPr/>
        </p:nvSpPr>
        <p:spPr>
          <a:xfrm>
            <a:off x="9448800" y="136525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MuonFilter</a:t>
            </a:r>
          </a:p>
          <a:p>
            <a:r>
              <a:rPr lang="en-DE" sz="1200" dirty="0"/>
              <a:t>Bundle energy &gt; 100 TeV</a:t>
            </a:r>
          </a:p>
        </p:txBody>
      </p:sp>
    </p:spTree>
    <p:extLst>
      <p:ext uri="{BB962C8B-B14F-4D97-AF65-F5344CB8AC3E}">
        <p14:creationId xmlns:p14="http://schemas.microsoft.com/office/powerpoint/2010/main" val="2863907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3F6E2-73F4-EA5B-0662-82BE9E26A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Poisson likelihood fit performed in leading muon energy</a:t>
            </a:r>
            <a:endParaRPr lang="en-D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14BF1BE-22B8-F4D7-8D9B-32592BFAA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3388" y="1390528"/>
            <a:ext cx="5069273" cy="477397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573ED-111C-A97A-DEB4-3194E2FE1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821597-BA4C-2B45-6D66-566632A1A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B11366-863A-824B-C2EE-8FA3260532B2}"/>
              </a:ext>
            </a:extLst>
          </p:cNvPr>
          <p:cNvSpPr txBox="1"/>
          <p:nvPr/>
        </p:nvSpPr>
        <p:spPr>
          <a:xfrm>
            <a:off x="7075239" y="6125845"/>
            <a:ext cx="3636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>
                <a:solidFill>
                  <a:schemeClr val="accent6"/>
                </a:solidFill>
              </a:rPr>
              <a:t>B</a:t>
            </a:r>
            <a:r>
              <a:rPr lang="en-DE" dirty="0">
                <a:solidFill>
                  <a:schemeClr val="accent6"/>
                </a:solidFill>
              </a:rPr>
              <a:t>ias starts below a prompt normalization of 0.1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EC3DDC-0BEF-489E-8BD2-7B4F8E0F9408}"/>
              </a:ext>
            </a:extLst>
          </p:cNvPr>
          <p:cNvSpPr txBox="1"/>
          <p:nvPr/>
        </p:nvSpPr>
        <p:spPr>
          <a:xfrm>
            <a:off x="7911429" y="1508741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MuonFilter</a:t>
            </a:r>
          </a:p>
          <a:p>
            <a:r>
              <a:rPr lang="en-DE" sz="1200" dirty="0"/>
              <a:t>Bundle energy &gt; 100 TeV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C3C94A-C537-2369-8F41-03D4DBB8A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31" y="2618719"/>
            <a:ext cx="5670550" cy="3674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B04257-D2EE-2FCA-1E48-F2D19347C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31" y="3033662"/>
            <a:ext cx="5069273" cy="743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0F40A9-803D-E7C1-581F-3B0E111E9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342" y="3804705"/>
            <a:ext cx="1917700" cy="6227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B36409-982D-31E1-F4CC-497000C60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44" y="4580119"/>
            <a:ext cx="3636146" cy="6459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85BC0A-3752-8B28-920C-5842974D34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369" y="5314401"/>
            <a:ext cx="6756400" cy="7692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B70976-386A-8141-80C5-0B8C28BD532A}"/>
              </a:ext>
            </a:extLst>
          </p:cNvPr>
          <p:cNvSpPr txBox="1"/>
          <p:nvPr/>
        </p:nvSpPr>
        <p:spPr>
          <a:xfrm>
            <a:off x="23537" y="220392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MC c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ounts per bin 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9D08C9-AA72-96C9-B7F7-FB9A267904D9}"/>
              </a:ext>
            </a:extLst>
          </p:cNvPr>
          <p:cNvSpPr txBox="1"/>
          <p:nvPr/>
        </p:nvSpPr>
        <p:spPr>
          <a:xfrm>
            <a:off x="937616" y="1758188"/>
            <a:ext cx="1725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rompt scaling/normalization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3248A5-8F4A-583C-EDAB-D398A0233737}"/>
              </a:ext>
            </a:extLst>
          </p:cNvPr>
          <p:cNvSpPr txBox="1"/>
          <p:nvPr/>
        </p:nvSpPr>
        <p:spPr>
          <a:xfrm>
            <a:off x="10534307" y="1235903"/>
            <a:ext cx="983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Test bias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A78B78-D441-9AE4-6694-7B6251861F14}"/>
              </a:ext>
            </a:extLst>
          </p:cNvPr>
          <p:cNvSpPr txBox="1"/>
          <p:nvPr/>
        </p:nvSpPr>
        <p:spPr>
          <a:xfrm>
            <a:off x="2662768" y="2073132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onv norm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592E58-2394-8793-BB27-16A7474C6C29}"/>
              </a:ext>
            </a:extLst>
          </p:cNvPr>
          <p:cNvSpPr txBox="1"/>
          <p:nvPr/>
        </p:nvSpPr>
        <p:spPr>
          <a:xfrm>
            <a:off x="4400465" y="4011004"/>
            <a:ext cx="22990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W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ith a constant conv norm: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bin counts depend only on prompt norm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= expectation value per bin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9800D-4955-6A1E-98EB-A56B4299B047}"/>
              </a:ext>
            </a:extLst>
          </p:cNvPr>
          <p:cNvSpPr txBox="1"/>
          <p:nvPr/>
        </p:nvSpPr>
        <p:spPr>
          <a:xfrm>
            <a:off x="0" y="6164504"/>
            <a:ext cx="1837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est statistic for Wilks’ theorem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806D97-DAF2-F578-96BE-F130E8489D41}"/>
              </a:ext>
            </a:extLst>
          </p:cNvPr>
          <p:cNvSpPr txBox="1"/>
          <p:nvPr/>
        </p:nvSpPr>
        <p:spPr>
          <a:xfrm>
            <a:off x="-22242" y="3757949"/>
            <a:ext cx="12218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M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aximize likelihood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CBEA30-9E11-CF85-AEDF-E86F369A7751}"/>
              </a:ext>
            </a:extLst>
          </p:cNvPr>
          <p:cNvSpPr txBox="1"/>
          <p:nvPr/>
        </p:nvSpPr>
        <p:spPr>
          <a:xfrm>
            <a:off x="23537" y="4253581"/>
            <a:ext cx="11641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asier: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minimize negative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log-likelihood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C56F89-FA02-E5B3-1F81-CA6F2C2D83C3}"/>
              </a:ext>
            </a:extLst>
          </p:cNvPr>
          <p:cNvSpPr txBox="1"/>
          <p:nvPr/>
        </p:nvSpPr>
        <p:spPr>
          <a:xfrm>
            <a:off x="2992862" y="6275540"/>
            <a:ext cx="16524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Null hypothesis: no prompt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904B5E-C2F7-0F8F-A80B-DCE5F820752A}"/>
              </a:ext>
            </a:extLst>
          </p:cNvPr>
          <p:cNvSpPr txBox="1"/>
          <p:nvPr/>
        </p:nvSpPr>
        <p:spPr>
          <a:xfrm>
            <a:off x="0" y="2992538"/>
            <a:ext cx="12538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Experimental counts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5B26804-E1F1-D94D-AA79-5E11EDFF6E64}"/>
              </a:ext>
            </a:extLst>
          </p:cNvPr>
          <p:cNvCxnSpPr>
            <a:stCxn id="16" idx="2"/>
            <a:endCxn id="9" idx="1"/>
          </p:cNvCxnSpPr>
          <p:nvPr/>
        </p:nvCxnSpPr>
        <p:spPr>
          <a:xfrm>
            <a:off x="621618" y="2450148"/>
            <a:ext cx="178313" cy="35229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09DC26-0F28-2DD2-1CB0-34982343877D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1517302" y="2004409"/>
            <a:ext cx="282890" cy="69378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D63994-8BDA-EB63-75C2-9F446B1D74EA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543865" y="2319353"/>
            <a:ext cx="591148" cy="4034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736E9BF-F890-191F-C697-B4BA82617816}"/>
              </a:ext>
            </a:extLst>
          </p:cNvPr>
          <p:cNvCxnSpPr>
            <a:cxnSpLocks/>
          </p:cNvCxnSpPr>
          <p:nvPr/>
        </p:nvCxnSpPr>
        <p:spPr>
          <a:xfrm>
            <a:off x="838200" y="3186778"/>
            <a:ext cx="223703" cy="14787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99E433A-FD60-36A9-DF2C-257E3450DA83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3737499" y="3672970"/>
            <a:ext cx="662966" cy="61503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43C5DCE-32D8-55A6-277D-B87CB5C9DF27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918681" y="5850384"/>
            <a:ext cx="18935" cy="3141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2186528-01EA-A273-2BE1-FB78A6E1C838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2592225" y="6066589"/>
            <a:ext cx="1226849" cy="2089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2E3FD516-D7CE-D498-815B-4B55C4302918}"/>
              </a:ext>
            </a:extLst>
          </p:cNvPr>
          <p:cNvCxnSpPr>
            <a:stCxn id="22" idx="2"/>
            <a:endCxn id="13" idx="1"/>
          </p:cNvCxnSpPr>
          <p:nvPr/>
        </p:nvCxnSpPr>
        <p:spPr>
          <a:xfrm rot="16200000" flipH="1">
            <a:off x="653545" y="3939287"/>
            <a:ext cx="111914" cy="241679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12ABA374-8B08-5315-47F8-2A2844146C15}"/>
              </a:ext>
            </a:extLst>
          </p:cNvPr>
          <p:cNvCxnSpPr>
            <a:stCxn id="23" idx="2"/>
            <a:endCxn id="14" idx="1"/>
          </p:cNvCxnSpPr>
          <p:nvPr/>
        </p:nvCxnSpPr>
        <p:spPr>
          <a:xfrm rot="16200000" flipH="1">
            <a:off x="637605" y="4775562"/>
            <a:ext cx="95522" cy="159556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898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7219-4648-A7C8-1BCF-B8D87F58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Test background statistics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1480692-BB1D-877F-ABED-F43B87598E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724" y="1881997"/>
            <a:ext cx="5384800" cy="37592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49B7C-3987-FD82-D772-28B1FF202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6E9D7-E37B-152E-1966-D7158322D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CFCD96-FDFE-C37F-BCEA-E4FE2C70F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276" y="1881997"/>
            <a:ext cx="5588000" cy="3759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EAAA49-F237-2512-B7DB-C5FB897C611F}"/>
              </a:ext>
            </a:extLst>
          </p:cNvPr>
          <p:cNvSpPr txBox="1"/>
          <p:nvPr/>
        </p:nvSpPr>
        <p:spPr>
          <a:xfrm>
            <a:off x="9448800" y="136525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MuonFilter</a:t>
            </a:r>
          </a:p>
          <a:p>
            <a:r>
              <a:rPr lang="en-DE" sz="1200" dirty="0"/>
              <a:t>Bundle energy &gt; 100 TeV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BD6698-43A2-ED69-E1B6-F67B8C7673C6}"/>
              </a:ext>
            </a:extLst>
          </p:cNvPr>
          <p:cNvSpPr txBox="1"/>
          <p:nvPr/>
        </p:nvSpPr>
        <p:spPr>
          <a:xfrm>
            <a:off x="2844800" y="5803900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Background statistic is 𝛘</a:t>
            </a:r>
            <a:r>
              <a:rPr lang="en-DE" baseline="30000" dirty="0">
                <a:solidFill>
                  <a:schemeClr val="accent6"/>
                </a:solidFill>
              </a:rPr>
              <a:t>2</a:t>
            </a:r>
            <a:r>
              <a:rPr lang="en-DE" dirty="0">
                <a:solidFill>
                  <a:schemeClr val="accent6"/>
                </a:solidFill>
              </a:rPr>
              <a:t> – distributed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Assume Wilks’ theorem for test statistics</a:t>
            </a:r>
            <a:r>
              <a:rPr lang="en-DE" baseline="30000" dirty="0">
                <a:solidFill>
                  <a:schemeClr val="accent6"/>
                </a:solidFill>
              </a:rPr>
              <a:t> </a:t>
            </a:r>
            <a:r>
              <a:rPr lang="en-DE" dirty="0">
                <a:solidFill>
                  <a:schemeClr val="accent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9799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7172-7359-5C8B-19B5-C51B2CC2C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Discovery potential and sensitivity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6C7EF-F222-0C8D-1E54-8FC56E159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4FC3CD-7016-A6FC-D8F4-E9B26E9BC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71ED94-43C7-4063-695C-0609409D7AD8}"/>
              </a:ext>
            </a:extLst>
          </p:cNvPr>
          <p:cNvSpPr txBox="1"/>
          <p:nvPr/>
        </p:nvSpPr>
        <p:spPr>
          <a:xfrm>
            <a:off x="589933" y="2277594"/>
            <a:ext cx="45676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Expectation for 1 year: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5 sigma discovery potential: 0.102 ± 0.005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ensitivity: 0.024 ±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r>
              <a:rPr lang="en-DE" dirty="0"/>
              <a:t>Expectation for 10 years: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5 sigma discovery potential: 0.032 ±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ensitivity: 0.007 ± 0.000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r>
              <a:rPr lang="en-DE" dirty="0">
                <a:solidFill>
                  <a:schemeClr val="accent6"/>
                </a:solidFill>
              </a:rPr>
              <a:t>Caution:</a:t>
            </a:r>
          </a:p>
          <a:p>
            <a:r>
              <a:rPr lang="en-DE" dirty="0">
                <a:solidFill>
                  <a:schemeClr val="accent6"/>
                </a:solidFill>
              </a:rPr>
              <a:t>Limited MC statistics -&gt; events are oversampled in pseudo dataset</a:t>
            </a:r>
          </a:p>
          <a:p>
            <a:endParaRPr lang="en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D12CFC-64D0-876D-55E3-9FC657853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350" y="1579599"/>
            <a:ext cx="6893310" cy="48123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BF066D-43BD-4193-FB76-1A8AF9A4B41F}"/>
              </a:ext>
            </a:extLst>
          </p:cNvPr>
          <p:cNvSpPr txBox="1"/>
          <p:nvPr/>
        </p:nvSpPr>
        <p:spPr>
          <a:xfrm>
            <a:off x="9448800" y="136525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MuonFilter</a:t>
            </a:r>
          </a:p>
          <a:p>
            <a:r>
              <a:rPr lang="en-DE" sz="1200" dirty="0"/>
              <a:t>Bundle energy &gt; 100 TeV</a:t>
            </a:r>
          </a:p>
        </p:txBody>
      </p:sp>
    </p:spTree>
    <p:extLst>
      <p:ext uri="{BB962C8B-B14F-4D97-AF65-F5344CB8AC3E}">
        <p14:creationId xmlns:p14="http://schemas.microsoft.com/office/powerpoint/2010/main" val="1003419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69D6F-A78A-1B0B-53E7-6AF5F8220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			    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C2670-0EAD-86C4-7E07-9E45449780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DE" dirty="0"/>
              <a:t>New CORSIKA EHIST simulations</a:t>
            </a:r>
          </a:p>
          <a:p>
            <a:r>
              <a:rPr lang="en-DE" dirty="0"/>
              <a:t>CORSIKA vs. MCEq agreement</a:t>
            </a:r>
          </a:p>
          <a:p>
            <a:r>
              <a:rPr lang="en-DE" dirty="0"/>
              <a:t>DNN angular and energy reconstructions</a:t>
            </a:r>
          </a:p>
          <a:p>
            <a:r>
              <a:rPr lang="en-DE" dirty="0"/>
              <a:t>First data-MC comparisons</a:t>
            </a:r>
          </a:p>
          <a:p>
            <a:r>
              <a:rPr lang="en-DE" dirty="0"/>
              <a:t>Pseudo analysis is set up</a:t>
            </a:r>
          </a:p>
          <a:p>
            <a:endParaRPr lang="en-DE" dirty="0"/>
          </a:p>
          <a:p>
            <a:pPr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Results are promising</a:t>
            </a:r>
          </a:p>
          <a:p>
            <a:pPr>
              <a:buFont typeface="Wingdings" pitchFamily="2" charset="2"/>
              <a:buChar char="Ø"/>
            </a:pPr>
            <a:endParaRPr lang="en-DE" dirty="0">
              <a:solidFill>
                <a:schemeClr val="accent6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DE" dirty="0">
              <a:solidFill>
                <a:schemeClr val="accent6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DE" dirty="0">
              <a:solidFill>
                <a:schemeClr val="accent6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DE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DE" dirty="0">
              <a:solidFill>
                <a:schemeClr val="accent6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3A144-FACB-F029-8410-76C71C7C49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DE" dirty="0"/>
              <a:t>Wiki page</a:t>
            </a:r>
          </a:p>
          <a:p>
            <a:r>
              <a:rPr lang="en-DE" dirty="0"/>
              <a:t>Data-MC agreement of dnn input </a:t>
            </a:r>
          </a:p>
          <a:p>
            <a:r>
              <a:rPr lang="en-DE" dirty="0"/>
              <a:t>Optimize DNN reconstructions</a:t>
            </a:r>
          </a:p>
          <a:p>
            <a:r>
              <a:rPr lang="en-GB" dirty="0"/>
              <a:t>I</a:t>
            </a:r>
            <a:r>
              <a:rPr lang="en-DE" dirty="0"/>
              <a:t>nclude systematics (snowstorm)</a:t>
            </a:r>
          </a:p>
          <a:p>
            <a:pPr lvl="1"/>
            <a:r>
              <a:rPr lang="en-GB" dirty="0"/>
              <a:t>S</a:t>
            </a:r>
            <a:r>
              <a:rPr lang="en-DE" dirty="0"/>
              <a:t>cattering</a:t>
            </a:r>
          </a:p>
          <a:p>
            <a:pPr lvl="1"/>
            <a:r>
              <a:rPr lang="en-DE" dirty="0"/>
              <a:t>Absorption</a:t>
            </a:r>
          </a:p>
          <a:p>
            <a:pPr lvl="1"/>
            <a:r>
              <a:rPr lang="en-DE" dirty="0"/>
              <a:t>Anisotropy</a:t>
            </a:r>
          </a:p>
          <a:p>
            <a:pPr lvl="1"/>
            <a:r>
              <a:rPr lang="en-DE" dirty="0"/>
              <a:t>Hole ice 1</a:t>
            </a:r>
          </a:p>
          <a:p>
            <a:pPr lvl="1"/>
            <a:r>
              <a:rPr lang="en-DE" dirty="0"/>
              <a:t>Hole ice 2</a:t>
            </a:r>
          </a:p>
          <a:p>
            <a:pPr lvl="1"/>
            <a:r>
              <a:rPr lang="en-DE" dirty="0"/>
              <a:t>Dom efficiency </a:t>
            </a:r>
          </a:p>
          <a:p>
            <a:pPr lvl="1"/>
            <a:r>
              <a:rPr lang="en-GB" dirty="0"/>
              <a:t>C</a:t>
            </a:r>
            <a:r>
              <a:rPr lang="en-DE" dirty="0"/>
              <a:t>onventional normalization</a:t>
            </a:r>
          </a:p>
          <a:p>
            <a:pPr lvl="1">
              <a:buFont typeface="Wingdings" pitchFamily="2" charset="2"/>
              <a:buChar char="v"/>
            </a:pPr>
            <a:r>
              <a:rPr lang="en-GB" dirty="0"/>
              <a:t>W</a:t>
            </a:r>
            <a:r>
              <a:rPr lang="en-DE" dirty="0"/>
              <a:t>e do not include systematics of the primary fluxes, instead we perform the analysis several times for different flux models</a:t>
            </a:r>
          </a:p>
          <a:p>
            <a:pPr lvl="1">
              <a:buFont typeface="Wingdings" pitchFamily="2" charset="2"/>
              <a:buChar char="v"/>
            </a:pPr>
            <a:r>
              <a:rPr lang="en-GB" dirty="0"/>
              <a:t>E</a:t>
            </a:r>
            <a:r>
              <a:rPr lang="en-DE" dirty="0"/>
              <a:t>ntire analysis is based on CORSIKA 7 and SIBYLL 2.3d, perform “minor” simulation with another hadronic model?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C273B-CD24-CF41-FA0F-746AF07DC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55A34-101A-9640-354F-96CC0EA21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BD634F-F03B-FCAF-7053-0537AADD6D6B}"/>
              </a:ext>
            </a:extLst>
          </p:cNvPr>
          <p:cNvSpPr txBox="1"/>
          <p:nvPr/>
        </p:nvSpPr>
        <p:spPr>
          <a:xfrm>
            <a:off x="3725839" y="6390280"/>
            <a:ext cx="3117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6"/>
                </a:solidFill>
              </a:rPr>
              <a:t>Thank you for your attention </a:t>
            </a:r>
            <a:r>
              <a:rPr lang="en-DE" dirty="0">
                <a:solidFill>
                  <a:schemeClr val="accent6"/>
                </a:solidFill>
                <a:sym typeface="Wingdings" pitchFamily="2" charset="2"/>
              </a:rPr>
              <a:t></a:t>
            </a:r>
            <a:endParaRPr lang="en-DE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441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8E4FC-BAB6-0B2A-AB9A-E64E32710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8CD2E-160D-9518-CFA4-C5522692D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DE" sz="5400" dirty="0"/>
              <a:t>Backup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46147-5535-B4B5-3845-77A493ECF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F6180A6-14B7-CE54-C2DD-890A2C5E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96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3C08-2E8C-9AE7-B356-80D7F2E94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Some definitions and wording…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2736-EE7F-1FC3-F515-637651877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DE" dirty="0"/>
              <a:t>Leading muon</a:t>
            </a:r>
          </a:p>
          <a:p>
            <a:pPr lvl="1"/>
            <a:r>
              <a:rPr lang="en-DE" dirty="0"/>
              <a:t>The most energetic muon inside a bundle (no minimum fraction required)</a:t>
            </a:r>
          </a:p>
          <a:p>
            <a:r>
              <a:rPr lang="en-DE" dirty="0"/>
              <a:t>Single muon</a:t>
            </a:r>
          </a:p>
          <a:p>
            <a:pPr lvl="1"/>
            <a:r>
              <a:rPr lang="en-DE" dirty="0"/>
              <a:t>Except for stopping and very low energetic muons, there are never any single muons (almost every event is muon bundle)</a:t>
            </a:r>
          </a:p>
          <a:p>
            <a:r>
              <a:rPr lang="en-DE" dirty="0"/>
              <a:t>Prompt muon</a:t>
            </a:r>
          </a:p>
          <a:p>
            <a:pPr lvl="1"/>
            <a:r>
              <a:rPr lang="en-DE" dirty="0"/>
              <a:t>Muon parent is not pion or kaon</a:t>
            </a:r>
          </a:p>
          <a:p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Suggestion:</a:t>
            </a:r>
          </a:p>
          <a:p>
            <a:pPr marL="0" indent="0">
              <a:buNone/>
            </a:pPr>
            <a:r>
              <a:rPr lang="en-DE" dirty="0"/>
              <a:t>To avoid confusion regarding different leading</a:t>
            </a:r>
            <a:br>
              <a:rPr lang="en-DE" dirty="0"/>
            </a:br>
            <a:r>
              <a:rPr lang="en-DE" dirty="0"/>
              <a:t>muon definitions we can introduce a “leadingness”</a:t>
            </a:r>
            <a:br>
              <a:rPr lang="en-DE" dirty="0"/>
            </a:br>
            <a:r>
              <a:rPr lang="en-DE" dirty="0"/>
              <a:t>(For example: Tomasz used a leadingness of 50%, …)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933DA-6004-038E-4105-BB2E03EC6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74F4F3-F385-DC88-6348-AE3F6619A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19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2D597B-D403-3600-17A6-A0AE293B96C4}"/>
              </a:ext>
            </a:extLst>
          </p:cNvPr>
          <p:cNvSpPr/>
          <p:nvPr/>
        </p:nvSpPr>
        <p:spPr>
          <a:xfrm>
            <a:off x="9280929" y="3429000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CFF7234-2442-EA17-B923-F9F704AC6B16}"/>
              </a:ext>
            </a:extLst>
          </p:cNvPr>
          <p:cNvSpPr/>
          <p:nvPr/>
        </p:nvSpPr>
        <p:spPr>
          <a:xfrm>
            <a:off x="9280929" y="4215524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6D92FDC-DE61-2C2C-894F-CDB869E46C36}"/>
              </a:ext>
            </a:extLst>
          </p:cNvPr>
          <p:cNvSpPr/>
          <p:nvPr/>
        </p:nvSpPr>
        <p:spPr>
          <a:xfrm>
            <a:off x="10198744" y="5064441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A93029F-A398-A4D8-E5B3-F4473BD57FDD}"/>
              </a:ext>
            </a:extLst>
          </p:cNvPr>
          <p:cNvSpPr/>
          <p:nvPr/>
        </p:nvSpPr>
        <p:spPr>
          <a:xfrm>
            <a:off x="8334883" y="5056296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AF599F-5E2D-0D99-7056-C597EAB67A19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972745" y="3902144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2882B0C-D176-5B62-BD63-A88112AE953D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9026699" y="4688668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83EEA2-BB72-5610-FB0C-9F02A891E028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972745" y="4688668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A5275B1-6595-700B-031A-990B50623AC5}"/>
              </a:ext>
            </a:extLst>
          </p:cNvPr>
          <p:cNvSpPr txBox="1"/>
          <p:nvPr/>
        </p:nvSpPr>
        <p:spPr>
          <a:xfrm>
            <a:off x="10549367" y="4708048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no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A006DB-32E4-F0F0-264B-9E3D27AA4198}"/>
              </a:ext>
            </a:extLst>
          </p:cNvPr>
          <p:cNvSpPr txBox="1"/>
          <p:nvPr/>
        </p:nvSpPr>
        <p:spPr>
          <a:xfrm>
            <a:off x="9026699" y="4680523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068113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DF2F-5C83-D101-801E-5A977130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6ECD-CBCC-B0BF-C99A-A765397B7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1170"/>
            <a:ext cx="10515600" cy="4351338"/>
          </a:xfrm>
        </p:spPr>
        <p:txBody>
          <a:bodyPr>
            <a:normAutofit/>
          </a:bodyPr>
          <a:lstStyle/>
          <a:p>
            <a:r>
              <a:rPr lang="en-DE" sz="1600" dirty="0"/>
              <a:t>Prompt atmospheric muons have never been significantly measured</a:t>
            </a:r>
          </a:p>
          <a:p>
            <a:r>
              <a:rPr lang="en-DE" sz="1600" dirty="0"/>
              <a:t>Old analyses: </a:t>
            </a:r>
          </a:p>
          <a:p>
            <a:pPr lvl="1"/>
            <a:r>
              <a:rPr lang="en-DE" sz="1600" dirty="0"/>
              <a:t>Leading muon analysis: limited MC statistics (by Tomasz Fuchs, </a:t>
            </a:r>
            <a:r>
              <a:rPr lang="en-GB" sz="1600" dirty="0">
                <a:hlinkClick r:id="rId2"/>
              </a:rPr>
              <a:t>https://wiki.icecube.wisc.edu/index.php/Analysis_of_Leading_Muons</a:t>
            </a:r>
            <a:r>
              <a:rPr lang="en-GB" sz="1600" dirty="0"/>
              <a:t>)</a:t>
            </a:r>
          </a:p>
          <a:p>
            <a:pPr lvl="1"/>
            <a:r>
              <a:rPr lang="en-GB" sz="1600" dirty="0"/>
              <a:t>Characterization of the muon flux: zenith problem (by Patrick Berghaus, </a:t>
            </a:r>
            <a:r>
              <a:rPr lang="en-GB" sz="1600" dirty="0">
                <a:hlinkClick r:id="rId3"/>
              </a:rPr>
              <a:t>https://arxiv.org/abs/1506.07981</a:t>
            </a:r>
            <a:r>
              <a:rPr lang="en-GB" sz="1600" dirty="0"/>
              <a:t>)</a:t>
            </a:r>
            <a:r>
              <a:rPr lang="en-DE" sz="1600" dirty="0"/>
              <a:t> </a:t>
            </a:r>
            <a:endParaRPr lang="en-GB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040F9-70C7-3D15-7F67-C532304F6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A graph of 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B05B2F31-1739-71F0-D2E6-124C92129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07" y="2828020"/>
            <a:ext cx="5092700" cy="3429000"/>
          </a:xfrm>
          <a:prstGeom prst="rect">
            <a:avLst/>
          </a:prstGeom>
        </p:spPr>
      </p:pic>
      <p:pic>
        <p:nvPicPr>
          <p:cNvPr id="8" name="Picture 7" descr="A graph of 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80640E43-06F8-3AF2-6937-723ACDDFF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899" y="2828020"/>
            <a:ext cx="4115143" cy="29573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F7D4EA-BA60-CA19-C2DA-F896B87C42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1497" y="5797614"/>
            <a:ext cx="3985113" cy="4616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1C4D85-F565-E663-C89F-4BBB0AA333C3}"/>
              </a:ext>
            </a:extLst>
          </p:cNvPr>
          <p:cNvSpPr txBox="1"/>
          <p:nvPr/>
        </p:nvSpPr>
        <p:spPr>
          <a:xfrm>
            <a:off x="4050558" y="6067237"/>
            <a:ext cx="345989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sz="2000" dirty="0">
              <a:solidFill>
                <a:schemeClr val="accent6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</a:t>
            </a:r>
            <a:r>
              <a:rPr lang="en-DE" dirty="0">
                <a:solidFill>
                  <a:srgbClr val="74B942"/>
                </a:solidFill>
              </a:rPr>
              <a:t>analyses</a:t>
            </a:r>
            <a:r>
              <a:rPr lang="en-DE" dirty="0">
                <a:solidFill>
                  <a:schemeClr val="accent6"/>
                </a:solidFill>
              </a:rPr>
              <a:t> with some issues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182A12E2-1727-05B2-2096-B79A17896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30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09861-6475-59B2-F58D-683C5ABA2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269DA-173C-1D70-1BF7-F2CC56E22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DE" dirty="0"/>
              <a:t>Detect prompt component of the atmospheric muon flux significantly</a:t>
            </a:r>
          </a:p>
          <a:p>
            <a:pPr lvl="1"/>
            <a:r>
              <a:rPr lang="en-DE" dirty="0"/>
              <a:t>Measure the normalization</a:t>
            </a:r>
          </a:p>
          <a:p>
            <a:pPr lvl="1"/>
            <a:r>
              <a:rPr lang="en-DE" dirty="0"/>
              <a:t>Get handle on hadronic interaction models</a:t>
            </a:r>
          </a:p>
          <a:p>
            <a:pPr marL="514350" indent="-514350">
              <a:buFont typeface="+mj-lt"/>
              <a:buAutoNum type="arabicParenR"/>
            </a:pPr>
            <a:r>
              <a:rPr lang="en-DE" dirty="0"/>
              <a:t>Unfold an energy spectrum</a:t>
            </a:r>
          </a:p>
          <a:p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Idea:</a:t>
            </a:r>
          </a:p>
          <a:p>
            <a:r>
              <a:rPr lang="en-DE" dirty="0"/>
              <a:t>New CORSIKA simulations with extended history</a:t>
            </a:r>
          </a:p>
          <a:p>
            <a:r>
              <a:rPr lang="en-DE" dirty="0"/>
              <a:t>Tag muons by parent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prompt or conventional</a:t>
            </a:r>
          </a:p>
          <a:p>
            <a:r>
              <a:rPr lang="en-DE" dirty="0"/>
              <a:t>Scale amount of prompt particles </a:t>
            </a:r>
          </a:p>
          <a:p>
            <a:pPr lvl="1"/>
            <a:r>
              <a:rPr lang="en-DE" dirty="0"/>
              <a:t>Scaling saves time and resources instead of doing multiple simulations with different interaction models </a:t>
            </a:r>
          </a:p>
          <a:p>
            <a:pPr lvl="1"/>
            <a:r>
              <a:rPr lang="en-DE" dirty="0"/>
              <a:t>Perform forward fit of the prompt normalization</a:t>
            </a:r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F42EA-8CB0-075C-BF1A-A495570EC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C7B47-D550-3D0B-61B7-EEBFB3CC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30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3176B9-9A61-CCF0-6AB7-C176E0017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the muon flux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25DD57-98C5-4582-0D1E-13DC3286BB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29902" y="1876624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b="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conventional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25DD57-98C5-4582-0D1E-13DC3286BB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29902" y="1876624"/>
                <a:ext cx="10515600" cy="4351338"/>
              </a:xfrm>
              <a:blipFill>
                <a:blip r:embed="rId3"/>
                <a:stretch>
                  <a:fillRect l="-120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C168086F-648E-80F6-8D35-5F20319A3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21</a:t>
            </a:fld>
            <a:endParaRPr lang="en-US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B4EDCCC6-5F9B-E47E-2613-D2E3F5E496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58" b="53158"/>
          <a:stretch/>
        </p:blipFill>
        <p:spPr>
          <a:xfrm>
            <a:off x="1005892" y="4281025"/>
            <a:ext cx="3536355" cy="1735875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F85C870-86EE-A4F1-32D5-916D7F1B97C5}"/>
              </a:ext>
            </a:extLst>
          </p:cNvPr>
          <p:cNvCxnSpPr>
            <a:cxnSpLocks/>
          </p:cNvCxnSpPr>
          <p:nvPr/>
        </p:nvCxnSpPr>
        <p:spPr>
          <a:xfrm flipH="1">
            <a:off x="4224574" y="2491130"/>
            <a:ext cx="114813" cy="49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80CB83E-B5D0-A358-919D-DF9082298A8D}"/>
                  </a:ext>
                </a:extLst>
              </p:cNvPr>
              <p:cNvSpPr txBox="1"/>
              <p:nvPr/>
            </p:nvSpPr>
            <p:spPr>
              <a:xfrm>
                <a:off x="3551274" y="3042423"/>
                <a:ext cx="15762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Times New Roman"/>
                  </a:rPr>
                  <a:t> ∝ E</a:t>
                </a:r>
                <a:r>
                  <a:rPr lang="en-US" baseline="3000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Times New Roman"/>
                  </a:rPr>
                  <a:t>-3.7</a:t>
                </a:r>
                <a:endParaRPr lang="en-US" i="1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80CB83E-B5D0-A358-919D-DF9082298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274" y="3042423"/>
                <a:ext cx="1576227" cy="369332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3F96D25-3B48-81B1-6AC9-EA1DE858FC64}"/>
              </a:ext>
            </a:extLst>
          </p:cNvPr>
          <p:cNvCxnSpPr>
            <a:cxnSpLocks/>
          </p:cNvCxnSpPr>
          <p:nvPr/>
        </p:nvCxnSpPr>
        <p:spPr>
          <a:xfrm>
            <a:off x="6860933" y="2512466"/>
            <a:ext cx="215116" cy="558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AF9AA9C-2689-84AA-23E7-409DE367C36F}"/>
                  </a:ext>
                </a:extLst>
              </p:cNvPr>
              <p:cNvSpPr txBox="1"/>
              <p:nvPr/>
            </p:nvSpPr>
            <p:spPr>
              <a:xfrm>
                <a:off x="6689604" y="3071415"/>
                <a:ext cx="18257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“not”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∝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E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−</m:t>
                    </m:r>
                    <m:r>
                      <m:rPr>
                        <m:nor/>
                      </m:rPr>
                      <a:rPr lang="de-DE" b="0" i="0" baseline="30000" dirty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2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.7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AF9AA9C-2689-84AA-23E7-409DE367C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604" y="3071415"/>
                <a:ext cx="1825746" cy="369332"/>
              </a:xfrm>
              <a:prstGeom prst="rect">
                <a:avLst/>
              </a:prstGeom>
              <a:blipFill>
                <a:blip r:embed="rId6"/>
                <a:stretch>
                  <a:fillRect l="-275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3B7A0F12-A943-54ED-E4B4-81392F9F43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210" r="-2587"/>
          <a:stretch/>
        </p:blipFill>
        <p:spPr>
          <a:xfrm>
            <a:off x="6860933" y="4281025"/>
            <a:ext cx="3612224" cy="1735875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34BCD39-0A6D-E8F2-96AA-6D2409A11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32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BC18D-970F-B72B-CDEE-CCD22B5D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flux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F569A3-A55F-033A-BD0B-795779A078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9903" y="1825625"/>
                <a:ext cx="4676447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conv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prompt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Prompt dominates at energies larger than </a:t>
                </a:r>
                <a:r>
                  <a:rPr lang="en-US" dirty="0" err="1"/>
                  <a:t>PeV</a:t>
                </a:r>
                <a:endParaRPr lang="en-US" dirty="0"/>
              </a:p>
              <a:p>
                <a:r>
                  <a:rPr lang="en-US" dirty="0"/>
                  <a:t>Conventional particle flux depends on zenith angle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F569A3-A55F-033A-BD0B-795779A07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9903" y="1825625"/>
                <a:ext cx="4676447" cy="4351338"/>
              </a:xfrm>
              <a:blipFill>
                <a:blip r:embed="rId2"/>
                <a:stretch>
                  <a:fillRect l="-24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219BE0-B6BB-3445-1150-878A0CD9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22</a:t>
            </a:fld>
            <a:endParaRPr lang="en-US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EDB7EB2-8B66-167F-0FAD-DD2C71942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419" y="950979"/>
            <a:ext cx="5723068" cy="4689861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D5478BF-892F-7747-C746-A9952448D510}"/>
              </a:ext>
            </a:extLst>
          </p:cNvPr>
          <p:cNvSpPr txBox="1"/>
          <p:nvPr/>
        </p:nvSpPr>
        <p:spPr>
          <a:xfrm>
            <a:off x="8537480" y="764897"/>
            <a:ext cx="3509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0°: perpendicular to Earth’s surface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E30152E-E45B-80FD-81EF-E0CD8D3B1DA5}"/>
              </a:ext>
            </a:extLst>
          </p:cNvPr>
          <p:cNvCxnSpPr/>
          <p:nvPr/>
        </p:nvCxnSpPr>
        <p:spPr>
          <a:xfrm flipV="1">
            <a:off x="7148003" y="2142708"/>
            <a:ext cx="560070" cy="5600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4112BDC-C034-3248-2631-972795B7FB9D}"/>
              </a:ext>
            </a:extLst>
          </p:cNvPr>
          <p:cNvCxnSpPr>
            <a:cxnSpLocks/>
          </p:cNvCxnSpPr>
          <p:nvPr/>
        </p:nvCxnSpPr>
        <p:spPr>
          <a:xfrm flipH="1">
            <a:off x="10559725" y="3195762"/>
            <a:ext cx="125730" cy="6858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9332EF8-2D5E-7796-D786-4569344520AC}"/>
              </a:ext>
            </a:extLst>
          </p:cNvPr>
          <p:cNvSpPr txBox="1"/>
          <p:nvPr/>
        </p:nvSpPr>
        <p:spPr>
          <a:xfrm>
            <a:off x="6407226" y="2691348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conventional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390498E-3E03-2FE1-64DF-198251DC1F53}"/>
              </a:ext>
            </a:extLst>
          </p:cNvPr>
          <p:cNvSpPr txBox="1"/>
          <p:nvPr/>
        </p:nvSpPr>
        <p:spPr>
          <a:xfrm>
            <a:off x="10187104" y="2845237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prompt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EB6688FE-FEE0-740A-A1F1-46C96C019460}"/>
              </a:ext>
            </a:extLst>
          </p:cNvPr>
          <p:cNvSpPr/>
          <p:nvPr/>
        </p:nvSpPr>
        <p:spPr>
          <a:xfrm rot="5400000">
            <a:off x="9886556" y="4935232"/>
            <a:ext cx="685799" cy="1873201"/>
          </a:xfrm>
          <a:prstGeom prst="rightBrace">
            <a:avLst>
              <a:gd name="adj1" fmla="val 0"/>
              <a:gd name="adj2" fmla="val 50572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C241F5-8965-1997-E25C-C885ECCAF5D4}"/>
              </a:ext>
            </a:extLst>
          </p:cNvPr>
          <p:cNvSpPr txBox="1"/>
          <p:nvPr/>
        </p:nvSpPr>
        <p:spPr>
          <a:xfrm>
            <a:off x="7591647" y="6149058"/>
            <a:ext cx="3556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  <a:r>
              <a:rPr lang="en-DE" dirty="0"/>
              <a:t>e can measure prompt muon energies from ~1 PeV to ~100 PeV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FB1F32C-35BF-AD10-7237-44ED845DB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91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D616-4098-6177-1D0C-4D63D5230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production – different weightings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73CD95-2600-590F-719C-6AD3BD38A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3600" y="2121694"/>
            <a:ext cx="5384800" cy="37592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6265BF-F2B9-F8A2-C4E4-A915A26B37BC}"/>
              </a:ext>
            </a:extLst>
          </p:cNvPr>
          <p:cNvSpPr txBox="1"/>
          <p:nvPr/>
        </p:nvSpPr>
        <p:spPr>
          <a:xfrm>
            <a:off x="7010401" y="6311900"/>
            <a:ext cx="3846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effectLst/>
              </a:rPr>
              <a:t>MCLabelsLeadingMuons_entry_energy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78F890-93C6-A64F-76A4-2F8006D50D16}"/>
              </a:ext>
            </a:extLst>
          </p:cNvPr>
          <p:cNvSpPr txBox="1"/>
          <p:nvPr/>
        </p:nvSpPr>
        <p:spPr>
          <a:xfrm>
            <a:off x="465666" y="2497667"/>
            <a:ext cx="270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GST predicts most prompt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45AF48-92CA-AD9D-7D16-87AC5BFBE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D498-42EE-5F49-9FFD-85B9B54DD666}" type="slidenum">
              <a:rPr lang="en-DE" smtClean="0"/>
              <a:t>23</a:t>
            </a:fld>
            <a:endParaRPr lang="en-D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DE941DF-A6F1-86A1-EF2E-C90037652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767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B2E2C-8A7D-E802-AC0E-22BBBAF3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Solution to zenith problem?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0CB99-0FA9-F445-DD4C-8257B308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24</a:t>
            </a:fld>
            <a:endParaRPr lang="en-US"/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917E9A1A-BFA8-7D9C-D260-1982054823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568473"/>
            <a:ext cx="5181600" cy="38319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97C467-D4A3-8982-0A8B-74F014F60B7C}"/>
              </a:ext>
            </a:extLst>
          </p:cNvPr>
          <p:cNvSpPr txBox="1"/>
          <p:nvPr/>
        </p:nvSpPr>
        <p:spPr>
          <a:xfrm>
            <a:off x="1025942" y="5516217"/>
            <a:ext cx="842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/>
              <a:t>N</a:t>
            </a:r>
            <a:r>
              <a:rPr lang="en-DE" dirty="0"/>
              <a:t>o complete solution, but a step in the right direction</a:t>
            </a:r>
          </a:p>
        </p:txBody>
      </p:sp>
      <p:pic>
        <p:nvPicPr>
          <p:cNvPr id="16" name="Content Placeholder 15" descr="Chart, line chart&#10;&#10;Description automatically generated">
            <a:extLst>
              <a:ext uri="{FF2B5EF4-FFF2-40B4-BE49-F238E27FC236}">
                <a16:creationId xmlns:a16="http://schemas.microsoft.com/office/drawing/2014/main" id="{09D18AE3-A57C-E895-BC68-47D4DF9D31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85782" y="1679477"/>
            <a:ext cx="5434019" cy="3720969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D66C9D-6582-5822-0129-B225F1B58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105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30F4E-2C67-4420-8415-BE9A3578D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New CORSIKA extended history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CB808-B7C6-F539-7631-B4D1696E2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DE" dirty="0"/>
              <a:t>CORSIKA 77420</a:t>
            </a:r>
          </a:p>
          <a:p>
            <a:r>
              <a:rPr lang="en-DE" dirty="0"/>
              <a:t>SIBYLL 2.3d</a:t>
            </a:r>
          </a:p>
          <a:p>
            <a:r>
              <a:rPr lang="en-GB" dirty="0"/>
              <a:t>I</a:t>
            </a:r>
            <a:r>
              <a:rPr lang="en-DE" dirty="0"/>
              <a:t>cetray 1.5.1</a:t>
            </a:r>
          </a:p>
          <a:p>
            <a:r>
              <a:rPr lang="en-DE" dirty="0"/>
              <a:t>5 components (p, He, N, Al, Fe)</a:t>
            </a:r>
          </a:p>
          <a:p>
            <a:r>
              <a:rPr lang="en-DE" dirty="0"/>
              <a:t>Polyplopia: True</a:t>
            </a:r>
          </a:p>
          <a:p>
            <a:r>
              <a:rPr lang="en-DE" dirty="0"/>
              <a:t>Trimshower: True</a:t>
            </a:r>
          </a:p>
          <a:p>
            <a:r>
              <a:rPr lang="en-GB" dirty="0"/>
              <a:t>E</a:t>
            </a:r>
            <a:r>
              <a:rPr lang="en-DE" dirty="0"/>
              <a:t>cuts1: 273 GeV (hadron min energy)</a:t>
            </a:r>
          </a:p>
          <a:p>
            <a:r>
              <a:rPr lang="en-DE" dirty="0"/>
              <a:t>Ecuts2: 273 GeV (muon min energy)</a:t>
            </a:r>
          </a:p>
          <a:p>
            <a:r>
              <a:rPr lang="en-DE" dirty="0"/>
              <a:t>Ecuts3: 10</a:t>
            </a:r>
            <a:r>
              <a:rPr lang="en-DE" baseline="30000" dirty="0"/>
              <a:t>20</a:t>
            </a:r>
            <a:r>
              <a:rPr lang="en-DE" dirty="0"/>
              <a:t> GeV (electron min energy)</a:t>
            </a:r>
          </a:p>
          <a:p>
            <a:r>
              <a:rPr lang="en-DE" dirty="0"/>
              <a:t>Ecuts4: 10</a:t>
            </a:r>
            <a:r>
              <a:rPr lang="en-DE" baseline="30000" dirty="0"/>
              <a:t>20</a:t>
            </a:r>
            <a:r>
              <a:rPr lang="en-DE" dirty="0"/>
              <a:t> GeV (photon min energy)</a:t>
            </a:r>
          </a:p>
          <a:p>
            <a:r>
              <a:rPr lang="en-DE" dirty="0"/>
              <a:t>4 datasets:</a:t>
            </a:r>
          </a:p>
          <a:p>
            <a:pPr lvl="1"/>
            <a:r>
              <a:rPr lang="en-DE" dirty="0"/>
              <a:t>30010: 600 GeV – 1 PeV</a:t>
            </a:r>
          </a:p>
          <a:p>
            <a:pPr lvl="1"/>
            <a:r>
              <a:rPr lang="en-DE" dirty="0"/>
              <a:t>30011: 1 PeV – 100 PeV</a:t>
            </a:r>
          </a:p>
          <a:p>
            <a:pPr lvl="1"/>
            <a:r>
              <a:rPr lang="en-DE" dirty="0"/>
              <a:t>30012: 100 PeV – 1 EeV</a:t>
            </a:r>
          </a:p>
          <a:p>
            <a:pPr lvl="1"/>
            <a:r>
              <a:rPr lang="en-DE" dirty="0"/>
              <a:t>30013: 1 EeV – 50 EeV</a:t>
            </a:r>
          </a:p>
          <a:p>
            <a:r>
              <a:rPr lang="en-GB" dirty="0"/>
              <a:t>/data/sim/</a:t>
            </a:r>
            <a:r>
              <a:rPr lang="en-GB" dirty="0" err="1"/>
              <a:t>IceCube</a:t>
            </a:r>
            <a:r>
              <a:rPr lang="en-GB" dirty="0"/>
              <a:t>/2023/generated/CORSIKA_EHISTORY/</a:t>
            </a:r>
            <a:endParaRPr lang="en-DE" dirty="0"/>
          </a:p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3B407-D253-6AFC-EFAD-667E92A92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25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1E559F-4EB7-E9B5-10CB-4459187D4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A629E-7B2D-065D-5DE5-4BCCB23851AE}"/>
              </a:ext>
            </a:extLst>
          </p:cNvPr>
          <p:cNvSpPr txBox="1"/>
          <p:nvPr/>
        </p:nvSpPr>
        <p:spPr>
          <a:xfrm>
            <a:off x="145510" y="6033486"/>
            <a:ext cx="2977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6"/>
                </a:solidFill>
              </a:rPr>
              <a:t>Please go ahead and test the datasets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74F2526-7249-DBAA-009E-2E9B046F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486" y="1815088"/>
            <a:ext cx="5754514" cy="40173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887435-F648-87F8-78D1-75253DC8CE07}"/>
              </a:ext>
            </a:extLst>
          </p:cNvPr>
          <p:cNvSpPr txBox="1"/>
          <p:nvPr/>
        </p:nvSpPr>
        <p:spPr>
          <a:xfrm>
            <a:off x="6890857" y="6011777"/>
            <a:ext cx="3831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sz="1400" dirty="0">
                <a:solidFill>
                  <a:schemeClr val="accent6"/>
                </a:solidFill>
              </a:rPr>
              <a:t>S</a:t>
            </a:r>
            <a:r>
              <a:rPr lang="en-DE" sz="1400" dirty="0">
                <a:solidFill>
                  <a:schemeClr val="accent6"/>
                </a:solidFill>
              </a:rPr>
              <a:t>ufficient statistics above 1 PeV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400">
                <a:solidFill>
                  <a:schemeClr val="accent6"/>
                </a:solidFill>
              </a:rPr>
              <a:t>Too few </a:t>
            </a:r>
            <a:r>
              <a:rPr lang="en-DE" sz="1400" dirty="0">
                <a:solidFill>
                  <a:schemeClr val="accent6"/>
                </a:solidFill>
              </a:rPr>
              <a:t>statistics at lower energies</a:t>
            </a:r>
          </a:p>
        </p:txBody>
      </p:sp>
    </p:spTree>
    <p:extLst>
      <p:ext uri="{BB962C8B-B14F-4D97-AF65-F5344CB8AC3E}">
        <p14:creationId xmlns:p14="http://schemas.microsoft.com/office/powerpoint/2010/main" val="2801528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56403-4692-931F-7AAE-22372F04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CORSIKA vs. MCEq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DF846-6CB8-37FD-A916-217647A80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709F03-8C50-73EE-E99E-DDAE4A42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26</a:t>
            </a:fld>
            <a:endParaRPr lang="en-US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4707651-9F7B-7717-9112-7B3242D86D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6519" y="2361248"/>
            <a:ext cx="5819972" cy="40626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BD8136-EFDB-5296-0DE1-B304A6ABB522}"/>
              </a:ext>
            </a:extLst>
          </p:cNvPr>
          <p:cNvSpPr txBox="1"/>
          <p:nvPr/>
        </p:nvSpPr>
        <p:spPr>
          <a:xfrm>
            <a:off x="10124303" y="2241410"/>
            <a:ext cx="2458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IceCube CORSIKA step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332F6F-DB4C-3DC6-28FA-5D7F0F35EB34}"/>
              </a:ext>
            </a:extLst>
          </p:cNvPr>
          <p:cNvSpPr txBox="1"/>
          <p:nvPr/>
        </p:nvSpPr>
        <p:spPr>
          <a:xfrm>
            <a:off x="2940908" y="6444476"/>
            <a:ext cx="6561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Ø"/>
            </a:pPr>
            <a:r>
              <a:rPr lang="en-DE" sz="1200" dirty="0">
                <a:solidFill>
                  <a:schemeClr val="accent6"/>
                </a:solidFill>
              </a:rPr>
              <a:t>For detailed information, see the talk by Ludwig Neste at the upcoming collaboration meeting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40E8B5-B5AF-33CF-D271-D4B8C45C9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95" y="2449374"/>
            <a:ext cx="5644205" cy="39075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75AF0C-2E50-D8C3-708E-3221C16B7409}"/>
              </a:ext>
            </a:extLst>
          </p:cNvPr>
          <p:cNvSpPr txBox="1"/>
          <p:nvPr/>
        </p:nvSpPr>
        <p:spPr>
          <a:xfrm>
            <a:off x="4350016" y="2241410"/>
            <a:ext cx="2458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CORSIKA standalone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65DFA84-AA24-7420-D354-250E76CB79F6}"/>
              </a:ext>
            </a:extLst>
          </p:cNvPr>
          <p:cNvSpPr/>
          <p:nvPr/>
        </p:nvSpPr>
        <p:spPr>
          <a:xfrm>
            <a:off x="7495672" y="252663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3570585-7DEC-A484-6B1B-D9EA3150D827}"/>
              </a:ext>
            </a:extLst>
          </p:cNvPr>
          <p:cNvSpPr/>
          <p:nvPr/>
        </p:nvSpPr>
        <p:spPr>
          <a:xfrm>
            <a:off x="7495672" y="1039187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8586F3E-D63D-CAD7-EB10-B09C83448221}"/>
              </a:ext>
            </a:extLst>
          </p:cNvPr>
          <p:cNvSpPr/>
          <p:nvPr/>
        </p:nvSpPr>
        <p:spPr>
          <a:xfrm>
            <a:off x="8413487" y="1888104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1E8E016-B52A-CA51-E118-AEAC7FDE9A34}"/>
              </a:ext>
            </a:extLst>
          </p:cNvPr>
          <p:cNvSpPr/>
          <p:nvPr/>
        </p:nvSpPr>
        <p:spPr>
          <a:xfrm>
            <a:off x="6549626" y="1879959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F28315-1D37-4C90-8C2D-C4C4344DF930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>
            <a:off x="8187488" y="725807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BD97D0C-F03C-4D3D-BCE1-4DF1D5328248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 flipH="1">
            <a:off x="7241442" y="1512331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27A4B18-D82D-34FA-9FB5-D9C72F5E9A68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>
            <a:off x="8187488" y="1512331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BE765AE-7E35-A198-8F23-6A181228E2C7}"/>
              </a:ext>
            </a:extLst>
          </p:cNvPr>
          <p:cNvSpPr txBox="1"/>
          <p:nvPr/>
        </p:nvSpPr>
        <p:spPr>
          <a:xfrm>
            <a:off x="8764110" y="1531711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/>
              <a:t>no</a:t>
            </a:r>
            <a:endParaRPr lang="en-DE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32D3ED-AE73-4AAB-682E-37FAF59CD6A5}"/>
              </a:ext>
            </a:extLst>
          </p:cNvPr>
          <p:cNvSpPr txBox="1"/>
          <p:nvPr/>
        </p:nvSpPr>
        <p:spPr>
          <a:xfrm>
            <a:off x="7241442" y="1504186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1FD1F1-158A-B893-21DA-3FD9EAE18A46}"/>
              </a:ext>
            </a:extLst>
          </p:cNvPr>
          <p:cNvSpPr txBox="1"/>
          <p:nvPr/>
        </p:nvSpPr>
        <p:spPr>
          <a:xfrm>
            <a:off x="1114468" y="1703761"/>
            <a:ext cx="303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agreement</a:t>
            </a:r>
          </a:p>
        </p:txBody>
      </p:sp>
    </p:spTree>
    <p:extLst>
      <p:ext uri="{BB962C8B-B14F-4D97-AF65-F5344CB8AC3E}">
        <p14:creationId xmlns:p14="http://schemas.microsoft.com/office/powerpoint/2010/main" val="25532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5A72-865A-78E1-8F4D-73C86324B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Expected muons for 10 years: leading vs. bundle energy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A6CB1-7354-2F7E-8899-9D8A3A9C0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2F87-96DB-101F-04B7-860FDD77F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93710C-7BBC-4B05-8247-8E8011FED7F5}"/>
              </a:ext>
            </a:extLst>
          </p:cNvPr>
          <p:cNvSpPr txBox="1"/>
          <p:nvPr/>
        </p:nvSpPr>
        <p:spPr>
          <a:xfrm>
            <a:off x="10418350" y="1455110"/>
            <a:ext cx="3256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Solid: conventional</a:t>
            </a:r>
          </a:p>
          <a:p>
            <a:r>
              <a:rPr lang="en-GB" sz="1200" dirty="0"/>
              <a:t>Dashed: prompt</a:t>
            </a:r>
            <a:endParaRPr lang="en-DE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71F11-EF31-83A1-E8D4-1E64D216026A}"/>
              </a:ext>
            </a:extLst>
          </p:cNvPr>
          <p:cNvSpPr txBox="1"/>
          <p:nvPr/>
        </p:nvSpPr>
        <p:spPr>
          <a:xfrm>
            <a:off x="3425372" y="5933823"/>
            <a:ext cx="616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Different primary fluxes lead to different prompt fluxes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Bundle energy extends to higher energies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52BE83-412C-57CC-DD10-F6B30251A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92" y="1876863"/>
            <a:ext cx="5619108" cy="39209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E4D3A2-5E98-5198-C36B-F5241B78D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210" y="1876862"/>
            <a:ext cx="5619108" cy="392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35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45261-A8A3-EB47-5609-292F8E03C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Simulated events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C79BD1-4D6F-B1C6-6215-307EE024F0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92622"/>
            <a:ext cx="5181600" cy="361734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13AC9-977D-E5E6-3304-7FDF9CB024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1A265-FB4E-D6A4-1753-7556362E9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E1054-8423-8311-32B2-6261C8851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F0D0A-D1C1-CCC6-F174-ACE031E65557}"/>
              </a:ext>
            </a:extLst>
          </p:cNvPr>
          <p:cNvSpPr txBox="1"/>
          <p:nvPr/>
        </p:nvSpPr>
        <p:spPr>
          <a:xfrm>
            <a:off x="4356549" y="1988287"/>
            <a:ext cx="2450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</a:t>
            </a:r>
            <a:r>
              <a:rPr lang="en-DE" sz="1400" dirty="0"/>
              <a:t>assed muon filter</a:t>
            </a:r>
          </a:p>
        </p:txBody>
      </p:sp>
    </p:spTree>
    <p:extLst>
      <p:ext uri="{BB962C8B-B14F-4D97-AF65-F5344CB8AC3E}">
        <p14:creationId xmlns:p14="http://schemas.microsoft.com/office/powerpoint/2010/main" val="2372299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0C17F-450E-D8F6-2B2B-F001B9068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Which energies to we need to simulate?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1A0E29-CAAA-C7D0-F5C1-2C3EEF02CF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4114" y="2460058"/>
            <a:ext cx="4678136" cy="3885232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B303E2C-05EE-1D9E-E0F2-49E28A9C17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70814" y="2460058"/>
            <a:ext cx="4678136" cy="3859068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36BE3A-D783-C50D-A1ED-63475F899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DDB51-C775-9BBD-FBD0-C18EE911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34F4EF-62BD-F2C9-F629-C4D1AB4D5D98}"/>
              </a:ext>
            </a:extLst>
          </p:cNvPr>
          <p:cNvSpPr txBox="1"/>
          <p:nvPr/>
        </p:nvSpPr>
        <p:spPr>
          <a:xfrm>
            <a:off x="1088571" y="1690688"/>
            <a:ext cx="4213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 </a:t>
            </a:r>
          </a:p>
          <a:p>
            <a:r>
              <a:rPr lang="en-DE" dirty="0"/>
              <a:t>Bundle energy &gt; 100 TeV</a:t>
            </a:r>
          </a:p>
        </p:txBody>
      </p:sp>
    </p:spTree>
    <p:extLst>
      <p:ext uri="{BB962C8B-B14F-4D97-AF65-F5344CB8AC3E}">
        <p14:creationId xmlns:p14="http://schemas.microsoft.com/office/powerpoint/2010/main" val="2999544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73625-ED36-D23B-DB7D-F030A51C9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C0F8E-EFA3-BC9D-8A8C-F61570877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mention our intention, our goals, what we have reached so far, what we will look into in the near future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D627F-167E-C516-FBF7-6C75E6840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4A7A98-9289-B942-A70C-5803A5D74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5189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96586-E210-FC2F-7AAF-E34B8096B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Filters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AD86F-D0C6-57A0-4C96-1665A491D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FDCB5-A8A5-F840-C08F-D57ADD10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502981-C7D0-790D-18EF-5B55E93E7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298" y="605603"/>
            <a:ext cx="3829702" cy="28824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17523B-EA28-1D97-AF60-D1B36BF48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307" y="605603"/>
            <a:ext cx="3829702" cy="28824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D3D51-43FD-23DF-0211-EE82C39DB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298" y="3663539"/>
            <a:ext cx="3829702" cy="28824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8A2A68-D344-7100-7493-30A2ED58B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307" y="3663539"/>
            <a:ext cx="3829702" cy="28824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A5BA53-C484-8E3D-BB24-0F0D9A39E37B}"/>
              </a:ext>
            </a:extLst>
          </p:cNvPr>
          <p:cNvSpPr txBox="1"/>
          <p:nvPr/>
        </p:nvSpPr>
        <p:spPr>
          <a:xfrm>
            <a:off x="145510" y="3150674"/>
            <a:ext cx="2379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/>
              <a:t>Choose muon filter, </a:t>
            </a:r>
          </a:p>
          <a:p>
            <a:r>
              <a:rPr lang="en-GB" sz="1600" dirty="0"/>
              <a:t>l</a:t>
            </a:r>
            <a:r>
              <a:rPr lang="en-DE" sz="1600" dirty="0"/>
              <a:t>arger statistics at 10 TeV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1169C02-EC25-AE1E-5F13-167238BA5BA3}"/>
              </a:ext>
            </a:extLst>
          </p:cNvPr>
          <p:cNvSpPr/>
          <p:nvPr/>
        </p:nvSpPr>
        <p:spPr>
          <a:xfrm>
            <a:off x="3545656" y="4311589"/>
            <a:ext cx="928456" cy="621437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2954DD-CBCC-A41B-FB22-089F7B7F0522}"/>
              </a:ext>
            </a:extLst>
          </p:cNvPr>
          <p:cNvSpPr/>
          <p:nvPr/>
        </p:nvSpPr>
        <p:spPr>
          <a:xfrm>
            <a:off x="7852805" y="4225771"/>
            <a:ext cx="928456" cy="696447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08686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11CB-05F9-3037-9596-9C3872A36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Filters – passed events per leading energy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984CD-7567-00DE-194B-546A9A490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C4A4C3-F9AC-AAC4-5DD6-D765952FE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31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7EE6BA-99E6-D371-234C-13E6F9BC6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CF673F-0A99-3957-9E75-5EA53F2A5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554" y="1741205"/>
            <a:ext cx="5867938" cy="452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51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35C82-AE78-7562-0EA6-BF877ED11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HitStatistics - SplitInIceDSTPulses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146BBAC-6C08-EF35-F90A-DB11178C1B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130" y="1483519"/>
            <a:ext cx="1699807" cy="165029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6EB7D-569E-C2A8-9EB1-1AC9C9740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1DE0E5-E7C6-3416-7BEB-3C05DCA1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683415-913C-E878-0CC9-DEBF16A2D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937" y="1475701"/>
            <a:ext cx="1699807" cy="16502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6A6FA6-C188-2942-0DCA-0E289B17F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1744" y="1458912"/>
            <a:ext cx="1699807" cy="1650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A4DFB1-0AF8-2100-69D9-12BCAA2F9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035" y="1458912"/>
            <a:ext cx="1699807" cy="1650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6E7B15-0DE8-4901-571A-C94DD7596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756" y="3429000"/>
            <a:ext cx="1699807" cy="16502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1E1C51-AC0E-1D9E-3AF6-086881C135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800" y="3429000"/>
            <a:ext cx="1699807" cy="16502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D281F3-248E-0EDC-4762-44B9B53C00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1744" y="3402497"/>
            <a:ext cx="1699807" cy="16502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CFAB16-95D3-E066-0B74-D8DCABFED6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7986" y="1458912"/>
            <a:ext cx="1699807" cy="16502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EF508F-A409-4CF4-150C-1741725F9A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4228" y="1480328"/>
            <a:ext cx="1699807" cy="16502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B67068-A97A-FF7A-23BF-D1885EB91E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3688" y="3402497"/>
            <a:ext cx="1699807" cy="16502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1C347F-5846-8695-517B-1357483F79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97793" y="3385389"/>
            <a:ext cx="1699807" cy="16502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97DD5ED-B006-B592-81F6-58FAFF63EC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9737" y="3385389"/>
            <a:ext cx="1699807" cy="16502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1A5DAB-1DDB-0FC1-EEC7-815368F56B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85563" y="5148474"/>
            <a:ext cx="1620191" cy="1573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FAAF0A-CBBA-487F-EB91-72809BCBF40C}"/>
              </a:ext>
            </a:extLst>
          </p:cNvPr>
          <p:cNvSpPr txBox="1"/>
          <p:nvPr/>
        </p:nvSpPr>
        <p:spPr>
          <a:xfrm>
            <a:off x="4802819" y="5337551"/>
            <a:ext cx="3807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</a:t>
            </a:r>
          </a:p>
          <a:p>
            <a:r>
              <a:rPr lang="en-GB" dirty="0"/>
              <a:t>N</a:t>
            </a:r>
            <a:r>
              <a:rPr lang="en-DE" dirty="0"/>
              <a:t>o further exclusions</a:t>
            </a:r>
          </a:p>
        </p:txBody>
      </p:sp>
    </p:spTree>
    <p:extLst>
      <p:ext uri="{BB962C8B-B14F-4D97-AF65-F5344CB8AC3E}">
        <p14:creationId xmlns:p14="http://schemas.microsoft.com/office/powerpoint/2010/main" val="13644223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1C210-C138-C587-9DB4-163EC0F8D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HitStatistics - SplitInIceDSTPulses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5C68AC-21CA-656F-7916-185B8F7B9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467" y="1525461"/>
            <a:ext cx="1715333" cy="16653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A50D9-0497-6428-3965-4C8685E50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513E5E-DE29-6A40-502F-8EC36AEFA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54297E-AEC7-CC7A-F588-ED07A2D3A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25461"/>
            <a:ext cx="1715333" cy="1665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F6E770-6AA7-DA35-B52B-10B9849CD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133" y="1525461"/>
            <a:ext cx="1715333" cy="1665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EB6087-4620-3593-6C3E-BC68BCE15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0466" y="1525461"/>
            <a:ext cx="1715333" cy="16653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653118-083C-FF60-A804-BE33BA52D1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5799" y="1525461"/>
            <a:ext cx="1715333" cy="16653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B70740-9C1E-61C7-254C-159D521517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1132" y="1525461"/>
            <a:ext cx="1715333" cy="1665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814BD2-A781-8AD6-DD15-4CE9E096AA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165" y="3190833"/>
            <a:ext cx="1715333" cy="16653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1225AD-73EE-1932-0D7E-CC6C61403D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9498" y="3190833"/>
            <a:ext cx="1715333" cy="16653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DC6173-2E15-0B69-AAFB-5BF854A65D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04529" y="3190833"/>
            <a:ext cx="1715333" cy="16653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438D4E-BEE8-944B-3DC2-65D9226F14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30164" y="3182646"/>
            <a:ext cx="1715333" cy="16653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EFDA87-0E86-CE26-BCF1-0CA491920D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76302" y="3178286"/>
            <a:ext cx="1715333" cy="16653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6742C6-AE89-7A6A-3795-A984814193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22440" y="3178286"/>
            <a:ext cx="1715333" cy="16653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2F2458-ABA4-0450-A4FB-9C572BF67E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73300" y="4891796"/>
            <a:ext cx="1715333" cy="166537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8ED321F-4C9D-6AB1-158B-943A0EFB65B4}"/>
              </a:ext>
            </a:extLst>
          </p:cNvPr>
          <p:cNvSpPr txBox="1"/>
          <p:nvPr/>
        </p:nvSpPr>
        <p:spPr>
          <a:xfrm>
            <a:off x="4802819" y="5337551"/>
            <a:ext cx="3807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</a:t>
            </a:r>
          </a:p>
          <a:p>
            <a:r>
              <a:rPr lang="en-DE" dirty="0"/>
              <a:t>Reconstructed bundle energy &gt; 10 TeV</a:t>
            </a:r>
          </a:p>
          <a:p>
            <a:endParaRPr lang="en-DE" dirty="0"/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agreement for pulses</a:t>
            </a:r>
          </a:p>
        </p:txBody>
      </p:sp>
    </p:spTree>
    <p:extLst>
      <p:ext uri="{BB962C8B-B14F-4D97-AF65-F5344CB8AC3E}">
        <p14:creationId xmlns:p14="http://schemas.microsoft.com/office/powerpoint/2010/main" val="17780161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0A36A-DA61-9284-D163-D93834555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Evaluation of models used in pseudo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13574-9B8A-A382-E21D-9A5A6197E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366612" cy="4351338"/>
          </a:xfrm>
        </p:spPr>
        <p:txBody>
          <a:bodyPr/>
          <a:lstStyle/>
          <a:p>
            <a:r>
              <a:rPr lang="en-DE" dirty="0">
                <a:solidFill>
                  <a:schemeClr val="accent6"/>
                </a:solidFill>
              </a:rPr>
              <a:t>Note: the DNN reconstruction models are still investigated! </a:t>
            </a:r>
            <a:r>
              <a:rPr lang="en-GB" dirty="0">
                <a:solidFill>
                  <a:schemeClr val="accent6"/>
                </a:solidFill>
              </a:rPr>
              <a:t>T</a:t>
            </a:r>
            <a:r>
              <a:rPr lang="en-DE" dirty="0">
                <a:solidFill>
                  <a:schemeClr val="accent6"/>
                </a:solidFill>
              </a:rPr>
              <a:t>he models used here are in an early stage. So far, the two bachelor students have trained models with better performance. </a:t>
            </a:r>
          </a:p>
          <a:p>
            <a:r>
              <a:rPr lang="en-DE" dirty="0">
                <a:solidFill>
                  <a:schemeClr val="accent6"/>
                </a:solidFill>
              </a:rPr>
              <a:t>Updates on the models and reconstructions are provided in the near future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C0E638-723A-EB7A-2A82-B379B64C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E5F79-AC58-EDC5-DEF1-BC9E7D929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256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F8551-AA5A-92AB-C654-1E0B302BA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 agreements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D1D6E-91E5-7C54-BAC8-26095A457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DE" sz="2000" dirty="0"/>
              <a:t>Two bachelor students worked on reconstructions using the dnn_reco framework (thesis available in english):</a:t>
            </a:r>
          </a:p>
          <a:p>
            <a:pPr lvl="1"/>
            <a:r>
              <a:rPr lang="en-DE" sz="1600" dirty="0"/>
              <a:t>Leander Flottau</a:t>
            </a:r>
          </a:p>
          <a:p>
            <a:pPr lvl="1"/>
            <a:r>
              <a:rPr lang="en-DE" sz="1600" dirty="0"/>
              <a:t>Benjamin Brandt</a:t>
            </a:r>
          </a:p>
          <a:p>
            <a:pPr marL="0" indent="0">
              <a:buNone/>
            </a:pPr>
            <a:r>
              <a:rPr lang="en-DE" sz="2000" dirty="0"/>
              <a:t>Reconstructions:</a:t>
            </a:r>
          </a:p>
          <a:p>
            <a:r>
              <a:rPr lang="en-DE" sz="2000" dirty="0"/>
              <a:t>Leading energy</a:t>
            </a:r>
          </a:p>
          <a:p>
            <a:r>
              <a:rPr lang="en-DE" sz="2000" dirty="0"/>
              <a:t>Leading fraction</a:t>
            </a:r>
          </a:p>
          <a:p>
            <a:r>
              <a:rPr lang="en-DE" sz="2000" dirty="0"/>
              <a:t>Bundle energy</a:t>
            </a:r>
          </a:p>
          <a:p>
            <a:r>
              <a:rPr lang="en-DE" sz="2000" dirty="0"/>
              <a:t>Multiplicity</a:t>
            </a:r>
          </a:p>
          <a:p>
            <a:r>
              <a:rPr lang="en-GB" sz="2000" dirty="0"/>
              <a:t>A</a:t>
            </a:r>
            <a:r>
              <a:rPr lang="en-DE" sz="2000" dirty="0"/>
              <a:t>zimuth</a:t>
            </a:r>
          </a:p>
          <a:p>
            <a:r>
              <a:rPr lang="en-GB" sz="2000" dirty="0"/>
              <a:t>Z</a:t>
            </a:r>
            <a:r>
              <a:rPr lang="en-DE" sz="2000" dirty="0"/>
              <a:t>enith </a:t>
            </a:r>
          </a:p>
          <a:p>
            <a:endParaRPr lang="en-DE" sz="2000" dirty="0"/>
          </a:p>
          <a:p>
            <a:pPr marL="0" indent="0">
              <a:buNone/>
            </a:pPr>
            <a:r>
              <a:rPr lang="en-DE" sz="2000" dirty="0"/>
              <a:t>General:</a:t>
            </a:r>
          </a:p>
          <a:p>
            <a:r>
              <a:rPr lang="en-GB" sz="2000" dirty="0"/>
              <a:t>T</a:t>
            </a:r>
            <a:r>
              <a:rPr lang="en-DE" sz="2000" dirty="0"/>
              <a:t>rained on uncleaned and 6µs cleaned muon pulses</a:t>
            </a:r>
          </a:p>
          <a:p>
            <a:r>
              <a:rPr lang="en-DE" sz="2000" dirty="0"/>
              <a:t>Processed 8h of experimental data (June 4th, 2020)</a:t>
            </a:r>
          </a:p>
          <a:p>
            <a:endParaRPr lang="en-DE" sz="2000" dirty="0"/>
          </a:p>
          <a:p>
            <a:endParaRPr lang="en-DE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B03D8-584B-AF38-60AA-364B2DD1C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EE76D-6281-285A-E944-FD2ED79C4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DAA2B3-B330-5B5E-F9FE-66C5DD0A4250}"/>
              </a:ext>
            </a:extLst>
          </p:cNvPr>
          <p:cNvSpPr txBox="1"/>
          <p:nvPr/>
        </p:nvSpPr>
        <p:spPr>
          <a:xfrm rot="1309674">
            <a:off x="6651711" y="3342132"/>
            <a:ext cx="29779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>
                <a:solidFill>
                  <a:schemeClr val="accent6"/>
                </a:solidFill>
              </a:rPr>
              <a:t>W</a:t>
            </a:r>
            <a:r>
              <a:rPr lang="en-DE" sz="3000" dirty="0">
                <a:solidFill>
                  <a:schemeClr val="accent6"/>
                </a:solidFill>
              </a:rPr>
              <a:t>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32838143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29C72-AE62-0C1E-949E-CAEFFF836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Zenith reconstructions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18CDD-F6C4-81EF-0D57-074624A1F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09104-EF2E-D3FA-F9F2-AD98B709F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E98933-FD48-B582-AE31-9996B0DCA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448" y="1356917"/>
            <a:ext cx="9121104" cy="499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283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97628-E5D6-442F-41AB-9746823D1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Azimuth reconstructions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9B4A9-C9AB-4B34-5392-FF13354DB0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603404-5CC0-F437-7C99-DE5F595C40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F109F3-3867-BFC8-178E-62F44AB9A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08145-5354-4FD6-91E6-7F44F6215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D9CFEA-06E2-9F4D-11F2-DB1E25180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209" y="1646238"/>
            <a:ext cx="8716221" cy="484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35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59680-8FD7-BCEE-FA93-A759FE438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Angular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1A567-1F61-B83F-9E40-B7DFF8B0E4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6D35F9-7F43-CF32-D82C-47AB201451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3489F2-C1B2-E99D-16DC-5B54070F8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A2742-7FAD-15C9-336F-5A3F02F7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D99A31-64B3-8863-B944-10A2ED3FF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858" y="1506926"/>
            <a:ext cx="9016906" cy="483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6020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FF05B-1781-5730-2926-20D26C44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reconstruction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40705-A510-84E9-7784-50C56ADEE3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E26DB-4650-599D-4A89-675F29AAE7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82318-99A7-F5A5-3AEA-2ADA73FB8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9C2F8-3623-3BC9-88AB-CA712883D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81F447-F36C-B745-9FEF-A3BC76203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296" y="1557111"/>
            <a:ext cx="8691822" cy="47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5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70DB4-8813-A46C-AB15-EA64F0A1F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FF7A4-1C83-39AF-94D9-F58899A19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mention new simulation, prompt definition, wording,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64C0E-A1AE-C8FF-6DB5-99F96875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10A055-BBC6-6700-4A42-6ACDD8D56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2643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18931-6AAA-3BAE-CA4D-977C18976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energy reconstruction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E07FA-CA5F-5DDF-301C-4CD43A26F7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2D9C85-749A-85B3-F274-D6264C9AC6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F22C7D-B0E2-A4DF-5F22-CE0B3F33E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538C7-3971-E742-01DC-D88D468C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F392F9-7935-68C6-4F29-DBF1D9C84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787" y="1465689"/>
            <a:ext cx="8857397" cy="489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14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ECCC0-81CA-A109-6BC9-2FB19DDE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Expected muons for 10 years: leading vs. bundle energy (GSF)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DDCF4EF-76ED-6C73-B1C2-EBAC92837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846" y="1846486"/>
            <a:ext cx="5384800" cy="37592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51072-A771-182E-D4EE-1628C0CCB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E5B0B-5DBE-EDD4-BE13-64C298B4C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5EE3EE-812B-E851-694A-72C327334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356" y="1846486"/>
            <a:ext cx="5384800" cy="37592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D965EDF-68DA-81F8-28DF-D32F2D223701}"/>
              </a:ext>
            </a:extLst>
          </p:cNvPr>
          <p:cNvSpPr/>
          <p:nvPr/>
        </p:nvSpPr>
        <p:spPr>
          <a:xfrm>
            <a:off x="3581400" y="4447713"/>
            <a:ext cx="2286246" cy="568170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1E45A7-46FD-DD7C-2FA6-45885CE1FEA7}"/>
              </a:ext>
            </a:extLst>
          </p:cNvPr>
          <p:cNvSpPr/>
          <p:nvPr/>
        </p:nvSpPr>
        <p:spPr>
          <a:xfrm>
            <a:off x="10395857" y="4338856"/>
            <a:ext cx="1130193" cy="568170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3989D6-3A80-43A8-7D42-1B86F7881A58}"/>
              </a:ext>
            </a:extLst>
          </p:cNvPr>
          <p:cNvSpPr txBox="1"/>
          <p:nvPr/>
        </p:nvSpPr>
        <p:spPr>
          <a:xfrm>
            <a:off x="3742124" y="6139543"/>
            <a:ext cx="538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Leading muon energy is more sensitive to detect prompt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40BC2A-B47A-37EC-C006-82D1C7D002B3}"/>
              </a:ext>
            </a:extLst>
          </p:cNvPr>
          <p:cNvSpPr txBox="1"/>
          <p:nvPr/>
        </p:nvSpPr>
        <p:spPr>
          <a:xfrm>
            <a:off x="2940627" y="1579418"/>
            <a:ext cx="450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C00000"/>
                </a:solidFill>
              </a:rPr>
              <a:t>adjust xlim, bundle extends to higher energies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039AD0-3412-304B-814D-3F6E39B3C527}"/>
              </a:ext>
            </a:extLst>
          </p:cNvPr>
          <p:cNvSpPr txBox="1"/>
          <p:nvPr/>
        </p:nvSpPr>
        <p:spPr>
          <a:xfrm>
            <a:off x="8634845" y="1527464"/>
            <a:ext cx="3597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C00000"/>
                </a:solidFill>
              </a:rPr>
              <a:t>add definition of leading and bundle</a:t>
            </a:r>
          </a:p>
          <a:p>
            <a:r>
              <a:rPr lang="en-DE" dirty="0">
                <a:solidFill>
                  <a:srgbClr val="C00000"/>
                </a:solidFill>
              </a:rPr>
              <a:t>energy</a:t>
            </a:r>
          </a:p>
        </p:txBody>
      </p:sp>
    </p:spTree>
    <p:extLst>
      <p:ext uri="{BB962C8B-B14F-4D97-AF65-F5344CB8AC3E}">
        <p14:creationId xmlns:p14="http://schemas.microsoft.com/office/powerpoint/2010/main" val="2719550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A93B4-DDCA-4F67-32CA-6BE9BC5B1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fraction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32BCF-BF40-9C92-D525-FB9E5AC8F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233458" cy="4530725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DE" sz="1800" dirty="0">
                <a:solidFill>
                  <a:schemeClr val="accent6"/>
                </a:solidFill>
              </a:rPr>
              <a:t>Prompt dominates for energies &gt; 1 PeV</a:t>
            </a:r>
          </a:p>
          <a:p>
            <a:pPr>
              <a:buFont typeface="Wingdings" pitchFamily="2" charset="2"/>
              <a:buChar char="Ø"/>
            </a:pPr>
            <a:r>
              <a:rPr lang="en-DE" sz="1800" dirty="0">
                <a:solidFill>
                  <a:schemeClr val="accent6"/>
                </a:solidFill>
              </a:rPr>
              <a:t>Leading energy sweet spot: 0.1 – 0.9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5B6BC-FF8B-F073-4FA1-75B385152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0D164-D5DD-3528-A353-BA51A85D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</a:t>
            </a:fld>
            <a:endParaRPr lang="en-US"/>
          </a:p>
        </p:txBody>
      </p:sp>
      <p:pic>
        <p:nvPicPr>
          <p:cNvPr id="18" name="Content Placeholder 3">
            <a:extLst>
              <a:ext uri="{FF2B5EF4-FFF2-40B4-BE49-F238E27FC236}">
                <a16:creationId xmlns:a16="http://schemas.microsoft.com/office/drawing/2014/main" id="{77743196-2E03-035C-7BC5-7BA280A51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659" y="1646658"/>
            <a:ext cx="6940995" cy="484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571BEF6-73A6-FA02-8552-0E7BCC3C6D32}"/>
              </a:ext>
            </a:extLst>
          </p:cNvPr>
          <p:cNvSpPr txBox="1"/>
          <p:nvPr/>
        </p:nvSpPr>
        <p:spPr>
          <a:xfrm>
            <a:off x="8260247" y="1794893"/>
            <a:ext cx="1368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Solid: conventional</a:t>
            </a:r>
          </a:p>
          <a:p>
            <a:r>
              <a:rPr lang="en-GB" sz="1200" dirty="0"/>
              <a:t>Dashed: prompt</a:t>
            </a:r>
            <a:endParaRPr lang="en-DE" sz="12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9BF1CF6-0D62-1022-E287-A56F4C17F4CA}"/>
              </a:ext>
            </a:extLst>
          </p:cNvPr>
          <p:cNvSpPr/>
          <p:nvPr/>
        </p:nvSpPr>
        <p:spPr>
          <a:xfrm rot="20958534">
            <a:off x="5993176" y="2293014"/>
            <a:ext cx="5959834" cy="1210208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ED9EC5-A3F5-DAA9-68D1-670179AE0948}"/>
              </a:ext>
            </a:extLst>
          </p:cNvPr>
          <p:cNvSpPr/>
          <p:nvPr/>
        </p:nvSpPr>
        <p:spPr>
          <a:xfrm rot="21104937">
            <a:off x="6666828" y="3576051"/>
            <a:ext cx="4359103" cy="1210208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377938-E74E-9515-39E5-FF0C32731469}"/>
              </a:ext>
            </a:extLst>
          </p:cNvPr>
          <p:cNvCxnSpPr/>
          <p:nvPr/>
        </p:nvCxnSpPr>
        <p:spPr>
          <a:xfrm>
            <a:off x="6697261" y="4162647"/>
            <a:ext cx="0" cy="194575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39AF0D0-30CC-410F-CB3C-1C62D41740D9}"/>
              </a:ext>
            </a:extLst>
          </p:cNvPr>
          <p:cNvCxnSpPr>
            <a:cxnSpLocks/>
          </p:cNvCxnSpPr>
          <p:nvPr/>
        </p:nvCxnSpPr>
        <p:spPr>
          <a:xfrm>
            <a:off x="10996359" y="3370521"/>
            <a:ext cx="0" cy="273788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591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4E8C3-05A1-ACDC-A19F-CAE0FF393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contribution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1E61D3-E4FF-ED12-62A7-EE71A8DBE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2666" y="1690688"/>
            <a:ext cx="6815667" cy="471853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C638F-29F0-BA35-224E-9D8573892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D498-42EE-5F49-9FFD-85B9B54DD666}" type="slidenum">
              <a:rPr lang="en-DE" smtClean="0"/>
              <a:t>7</a:t>
            </a:fld>
            <a:endParaRPr lang="en-DE"/>
          </a:p>
        </p:txBody>
      </p:sp>
      <p:pic>
        <p:nvPicPr>
          <p:cNvPr id="8" name="Picture 7" descr="A graph with red lines and black dots&#10;&#10;Description automatically generated">
            <a:extLst>
              <a:ext uri="{FF2B5EF4-FFF2-40B4-BE49-F238E27FC236}">
                <a16:creationId xmlns:a16="http://schemas.microsoft.com/office/drawing/2014/main" id="{A3A1A0F4-7497-5850-FC07-395632148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22" y="1690688"/>
            <a:ext cx="3342627" cy="28871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FFBED2-F304-EA20-1346-C6B54152E4BA}"/>
              </a:ext>
            </a:extLst>
          </p:cNvPr>
          <p:cNvSpPr txBox="1"/>
          <p:nvPr/>
        </p:nvSpPr>
        <p:spPr>
          <a:xfrm>
            <a:off x="250085" y="4797980"/>
            <a:ext cx="42220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Muons with energies between 100 TeV and 50 PeV </a:t>
            </a:r>
            <a:br>
              <a:rPr lang="en-DE" sz="1400" dirty="0"/>
            </a:br>
            <a:r>
              <a:rPr lang="en-DE" sz="1400" dirty="0"/>
              <a:t>dominate the bundle by more than 90%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In average conventional muons are more dominant </a:t>
            </a:r>
            <a:br>
              <a:rPr lang="en-DE" sz="1400" dirty="0"/>
            </a:br>
            <a:r>
              <a:rPr lang="en-DE" sz="1400" dirty="0"/>
              <a:t>than prompt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But: at high energies, there are more prompt than </a:t>
            </a:r>
            <a:br>
              <a:rPr lang="en-DE" sz="1400" dirty="0"/>
            </a:br>
            <a:r>
              <a:rPr lang="en-DE" sz="1400" dirty="0"/>
              <a:t>conventional events</a:t>
            </a:r>
          </a:p>
          <a:p>
            <a:endParaRPr lang="en-DE" sz="1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GB" sz="1400" dirty="0">
                <a:solidFill>
                  <a:schemeClr val="accent6"/>
                </a:solidFill>
              </a:rPr>
              <a:t>H</a:t>
            </a:r>
            <a:r>
              <a:rPr lang="en-DE" sz="1400" dirty="0">
                <a:solidFill>
                  <a:schemeClr val="accent6"/>
                </a:solidFill>
              </a:rPr>
              <a:t>igh leading energy fraction does not lead to more </a:t>
            </a:r>
            <a:br>
              <a:rPr lang="en-DE" sz="1400" dirty="0">
                <a:solidFill>
                  <a:schemeClr val="accent6"/>
                </a:solidFill>
              </a:rPr>
            </a:br>
            <a:r>
              <a:rPr lang="en-DE" sz="1400" dirty="0">
                <a:solidFill>
                  <a:schemeClr val="accent6"/>
                </a:solidFill>
              </a:rPr>
              <a:t>sensitivity to detect prompt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E1D178-09A7-9A6E-00B1-9CD37A18F889}"/>
              </a:ext>
            </a:extLst>
          </p:cNvPr>
          <p:cNvSpPr txBox="1"/>
          <p:nvPr/>
        </p:nvSpPr>
        <p:spPr>
          <a:xfrm>
            <a:off x="2155919" y="1565671"/>
            <a:ext cx="2423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Patrick Berghaus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26F518-B365-E04B-F264-44A2BF8F3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13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C55C2-15D5-6CC7-2112-ADA050FEA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L2 Filters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BA7FB8-FADE-7346-9E19-A06E47CA6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794" y="1633537"/>
            <a:ext cx="5464470" cy="43513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7384E-626D-2E32-A45E-8C12E423C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FCED01-29B5-25BD-DD9F-7AC7CA50D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34013B-9596-6124-2A5A-A114EE589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738" y="1616075"/>
            <a:ext cx="5448300" cy="4368800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0412A42-566D-0C8C-F8AD-62616C9FD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808568"/>
              </p:ext>
            </p:extLst>
          </p:nvPr>
        </p:nvGraphicFramePr>
        <p:xfrm>
          <a:off x="3077029" y="393383"/>
          <a:ext cx="7639623" cy="111474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979158">
                  <a:extLst>
                    <a:ext uri="{9D8B030D-6E8A-4147-A177-3AD203B41FA5}">
                      <a16:colId xmlns:a16="http://schemas.microsoft.com/office/drawing/2014/main" val="3484615400"/>
                    </a:ext>
                  </a:extLst>
                </a:gridCol>
                <a:gridCol w="1084728">
                  <a:extLst>
                    <a:ext uri="{9D8B030D-6E8A-4147-A177-3AD203B41FA5}">
                      <a16:colId xmlns:a16="http://schemas.microsoft.com/office/drawing/2014/main" val="1809832372"/>
                    </a:ext>
                  </a:extLst>
                </a:gridCol>
                <a:gridCol w="2233506">
                  <a:extLst>
                    <a:ext uri="{9D8B030D-6E8A-4147-A177-3AD203B41FA5}">
                      <a16:colId xmlns:a16="http://schemas.microsoft.com/office/drawing/2014/main" val="613378603"/>
                    </a:ext>
                  </a:extLst>
                </a:gridCol>
                <a:gridCol w="2342231">
                  <a:extLst>
                    <a:ext uri="{9D8B030D-6E8A-4147-A177-3AD203B41FA5}">
                      <a16:colId xmlns:a16="http://schemas.microsoft.com/office/drawing/2014/main" val="2419315614"/>
                    </a:ext>
                  </a:extLst>
                </a:gridCol>
              </a:tblGrid>
              <a:tr h="403226">
                <a:tc>
                  <a:txBody>
                    <a:bodyPr/>
                    <a:lstStyle/>
                    <a:p>
                      <a:r>
                        <a:rPr lang="en-GB" sz="1400" dirty="0"/>
                        <a:t>Fraction events rejected</a:t>
                      </a:r>
                      <a:r>
                        <a:rPr lang="en-DE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All energies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L</a:t>
                      </a:r>
                      <a:r>
                        <a:rPr lang="en-DE" sz="1400" dirty="0"/>
                        <a:t>eading energy &gt; 10 TeV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Leading energy &gt; 100 TeV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176271"/>
                  </a:ext>
                </a:extLst>
              </a:tr>
              <a:tr h="355758">
                <a:tc>
                  <a:txBody>
                    <a:bodyPr/>
                    <a:lstStyle/>
                    <a:p>
                      <a:r>
                        <a:rPr lang="en-DE" sz="1400" dirty="0"/>
                        <a:t>MuonFilter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136815"/>
                  </a:ext>
                </a:extLst>
              </a:tr>
              <a:tr h="355758">
                <a:tc>
                  <a:txBody>
                    <a:bodyPr/>
                    <a:lstStyle/>
                    <a:p>
                      <a:r>
                        <a:rPr lang="en-DE" sz="1400" dirty="0"/>
                        <a:t>HQFilter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37931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50A11F0-33C8-9D56-D21A-F1159E7C1357}"/>
              </a:ext>
            </a:extLst>
          </p:cNvPr>
          <p:cNvSpPr txBox="1"/>
          <p:nvPr/>
        </p:nvSpPr>
        <p:spPr>
          <a:xfrm>
            <a:off x="3347028" y="6369635"/>
            <a:ext cx="7454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Choose muon filter to remove large amount of statistics at low energies</a:t>
            </a:r>
          </a:p>
        </p:txBody>
      </p:sp>
    </p:spTree>
    <p:extLst>
      <p:ext uri="{BB962C8B-B14F-4D97-AF65-F5344CB8AC3E}">
        <p14:creationId xmlns:p14="http://schemas.microsoft.com/office/powerpoint/2010/main" val="2471671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DNN Reconstructions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mention, what we have done so far</a:t>
            </a:r>
          </a:p>
          <a:p>
            <a:r>
              <a:rPr lang="en-DE" dirty="0"/>
              <a:t>what we will further do</a:t>
            </a:r>
          </a:p>
          <a:p>
            <a:r>
              <a:rPr lang="en-DE" dirty="0"/>
              <a:t>mention stochasticity investigation</a:t>
            </a:r>
          </a:p>
          <a:p>
            <a:r>
              <a:rPr lang="en-DE" dirty="0"/>
              <a:t>mention bundle radius investigation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184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TU Gree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4B84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983</TotalTime>
  <Words>1675</Words>
  <Application>Microsoft Macintosh PowerPoint</Application>
  <PresentationFormat>Widescreen</PresentationFormat>
  <Paragraphs>339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Akkurat-Bold</vt:lpstr>
      <vt:lpstr>Arial</vt:lpstr>
      <vt:lpstr>Calibri</vt:lpstr>
      <vt:lpstr>Calibri Light</vt:lpstr>
      <vt:lpstr>Cambria Math</vt:lpstr>
      <vt:lpstr>Wingdings</vt:lpstr>
      <vt:lpstr>Office</vt:lpstr>
      <vt:lpstr>Measurement of the prompt component of the atmospheric muon flux  Ludwig Neste and Pascal Gutjahr</vt:lpstr>
      <vt:lpstr>Motivation</vt:lpstr>
      <vt:lpstr>Overview</vt:lpstr>
      <vt:lpstr>Introduction</vt:lpstr>
      <vt:lpstr>Expected muons for 10 years: leading vs. bundle energy (GSF)</vt:lpstr>
      <vt:lpstr>Leading muon energy fraction</vt:lpstr>
      <vt:lpstr>Leading muon contribution</vt:lpstr>
      <vt:lpstr>L2 Filters</vt:lpstr>
      <vt:lpstr>DNN Reconstructions</vt:lpstr>
      <vt:lpstr>Data-MC: cos(zenith)</vt:lpstr>
      <vt:lpstr>Data-MC: energy spectrum</vt:lpstr>
      <vt:lpstr>PowerPoint Presentation</vt:lpstr>
      <vt:lpstr>Pseudo data sampling</vt:lpstr>
      <vt:lpstr>Poisson likelihood fit performed in leading muon energy</vt:lpstr>
      <vt:lpstr>Test background statistics</vt:lpstr>
      <vt:lpstr>Discovery potential and sensitivity</vt:lpstr>
      <vt:lpstr>Conclusion        Outlook</vt:lpstr>
      <vt:lpstr>PowerPoint Presentation</vt:lpstr>
      <vt:lpstr>Some definitions and wording…</vt:lpstr>
      <vt:lpstr>Intention</vt:lpstr>
      <vt:lpstr>Definition of the muon flux</vt:lpstr>
      <vt:lpstr>Muon flux</vt:lpstr>
      <vt:lpstr>Muon production – different weightings</vt:lpstr>
      <vt:lpstr>Solution to zenith problem?</vt:lpstr>
      <vt:lpstr>New CORSIKA extended history simulations</vt:lpstr>
      <vt:lpstr>CORSIKA vs. MCEq</vt:lpstr>
      <vt:lpstr>Expected muons for 10 years: leading vs. bundle energy</vt:lpstr>
      <vt:lpstr>Simulated events</vt:lpstr>
      <vt:lpstr>Which energies to we need to simulate?</vt:lpstr>
      <vt:lpstr>Filters </vt:lpstr>
      <vt:lpstr>Filters – passed events per leading energy</vt:lpstr>
      <vt:lpstr>Data-MC: HitStatistics - SplitInIceDSTPulses</vt:lpstr>
      <vt:lpstr>Data-MC: HitStatistics - SplitInIceDSTPulses </vt:lpstr>
      <vt:lpstr>Evaluation of models used in pseudo analysis</vt:lpstr>
      <vt:lpstr>Data-MC agreements</vt:lpstr>
      <vt:lpstr>Zenith reconstructions</vt:lpstr>
      <vt:lpstr>Azimuth reconstructions</vt:lpstr>
      <vt:lpstr>Angular resolution</vt:lpstr>
      <vt:lpstr>Bundle energy reconstruction</vt:lpstr>
      <vt:lpstr>Leading energy reconstruction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prompt atmospheric muon analysis  Ludwig Neste and Pascal Gutjahr</dc:title>
  <dc:creator>Pascal Gutjahr</dc:creator>
  <cp:lastModifiedBy>Pascal Gutjahr</cp:lastModifiedBy>
  <cp:revision>106</cp:revision>
  <dcterms:created xsi:type="dcterms:W3CDTF">2023-09-19T10:10:31Z</dcterms:created>
  <dcterms:modified xsi:type="dcterms:W3CDTF">2023-10-10T11:13:38Z</dcterms:modified>
</cp:coreProperties>
</file>